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81" r:id="rId4"/>
    <p:sldId id="286" r:id="rId5"/>
    <p:sldId id="282" r:id="rId6"/>
    <p:sldId id="284" r:id="rId7"/>
    <p:sldId id="283" r:id="rId8"/>
    <p:sldId id="285" r:id="rId9"/>
    <p:sldId id="259" r:id="rId10"/>
    <p:sldId id="272" r:id="rId11"/>
    <p:sldId id="271" r:id="rId12"/>
    <p:sldId id="268" r:id="rId13"/>
    <p:sldId id="267" r:id="rId14"/>
    <p:sldId id="265" r:id="rId15"/>
    <p:sldId id="264" r:id="rId16"/>
    <p:sldId id="275" r:id="rId17"/>
    <p:sldId id="276"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812" autoAdjust="0"/>
  </p:normalViewPr>
  <p:slideViewPr>
    <p:cSldViewPr snapToGrid="0">
      <p:cViewPr varScale="1">
        <p:scale>
          <a:sx n="150" d="100"/>
          <a:sy n="150" d="100"/>
        </p:scale>
        <p:origin x="648" y="1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pPr>
            <a:lnSpc>
              <a:spcPct val="100000"/>
            </a:lnSpc>
          </a:pPr>
          <a:r>
            <a:rPr lang="en-US" sz="1400" dirty="0"/>
            <a:t>The output of current time step becomes the input for the following time step</a:t>
          </a:r>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pPr>
            <a:lnSpc>
              <a:spcPct val="100000"/>
            </a:lnSpc>
          </a:pPr>
          <a:r>
            <a:rPr lang="en-US" sz="1400" b="0" dirty="0"/>
            <a:t>This is referred as Recurrent</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pPr>
            <a:lnSpc>
              <a:spcPct val="100000"/>
            </a:lnSpc>
          </a:pPr>
          <a:r>
            <a:rPr lang="en-US" sz="1500" b="0" dirty="0"/>
            <a:t>Model examines the current input and the prior ones.</a:t>
          </a:r>
          <a:endParaRPr lang="en-US" sz="1200" b="0" dirty="0"/>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3"/>
      <dgm:spPr/>
    </dgm:pt>
    <dgm:pt modelId="{CB6E81E7-052D-46CC-BE71-702B2A74031D}" type="pres">
      <dgm:prSet presAssocID="{7F498D19-F1E2-46C2-905B-0B42A68484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3">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3"/>
      <dgm:spPr/>
    </dgm:pt>
    <dgm:pt modelId="{E6652363-0573-4D7F-BB95-ACCC1AACB90F}" type="pres">
      <dgm:prSet presAssocID="{ABAD6AE7-71AC-4F16-8DF8-8F2E1B148F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3">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3"/>
      <dgm:spPr/>
    </dgm:pt>
    <dgm:pt modelId="{1EA53A35-9904-4A83-84A0-0F6651A950D8}" type="pres">
      <dgm:prSet presAssocID="{FCFCA458-59DF-4578-9126-BE6181BFC6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3" custLinFactNeighborX="448"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498D19-F1E2-46C2-905B-0B42A68484E9}">
      <dgm:prSet/>
      <dgm:spPr/>
      <dgm:t>
        <a:bodyPr/>
        <a:lstStyle/>
        <a:p>
          <a:pPr>
            <a:lnSpc>
              <a:spcPct val="100000"/>
            </a:lnSpc>
          </a:pPr>
          <a:r>
            <a:rPr lang="en-US" dirty="0"/>
            <a:t>LSTM is made up of four layers and numerous memory block known as cells in a chain structure.</a:t>
          </a:r>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dgm:spPr/>
      <dgm:t>
        <a:bodyPr/>
        <a:lstStyle/>
        <a:p>
          <a:pPr>
            <a:lnSpc>
              <a:spcPct val="100000"/>
            </a:lnSpc>
          </a:pPr>
          <a:r>
            <a:rPr lang="en-US" dirty="0"/>
            <a:t>The LSTM unit consist of a cell, a forget gate, an input gate and an output gate.</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dgm:spPr/>
      <dgm:t>
        <a:bodyPr/>
        <a:lstStyle/>
        <a:p>
          <a:pPr>
            <a:lnSpc>
              <a:spcPct val="100000"/>
            </a:lnSpc>
          </a:pPr>
          <a:r>
            <a:rPr lang="en-US" dirty="0"/>
            <a:t>The flow of information is controlled by three gates and the cell remembers values over arbitrary time intervals.</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dgm:spPr/>
      <dgm:t>
        <a:bodyPr/>
        <a:lstStyle/>
        <a:p>
          <a:pPr>
            <a:lnSpc>
              <a:spcPct val="100000"/>
            </a:lnSpc>
          </a:pPr>
          <a:r>
            <a:rPr lang="en-US"/>
            <a:t>In this diagram rectangular region labeled A represent the Cell</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dgm:presLayoutVars>
          <dgm:chMax val="0"/>
          <dgm:chPref val="0"/>
        </dgm:presLayoutVars>
      </dgm:prSet>
      <dgm:spPr/>
    </dgm:pt>
  </dgm:ptLst>
  <dgm:cxnLst>
    <dgm:cxn modelId="{A4D3A018-63B4-424C-9E8A-B5DD1B49C5B1}" type="presOf" srcId="{7F498D19-F1E2-46C2-905B-0B42A68484E9}" destId="{3989C44F-AD84-4449-9FFC-C97E3D6F59CA}"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68BA5C61-DB09-4086-895A-3C8DF3242CA9}"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C5ACE7BB-231C-43C3-8550-288706690802}" type="presOf" srcId="{C71990B3-6916-419C-AC45-865D97D8A5ED}" destId="{9022B237-4A85-495B-9025-BF1BD9BA2AB0}" srcOrd="0" destOrd="0" presId="urn:microsoft.com/office/officeart/2018/2/layout/IconVerticalSolidList"/>
    <dgm:cxn modelId="{7B37FFC7-00EB-4C99-A06C-A3C54184F604}" type="presOf" srcId="{ABAD6AE7-71AC-4F16-8DF8-8F2E1B148F09}" destId="{32D561EE-F91E-4A04-9C61-5E9C774D9BC9}"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271C7ECD-41CE-482F-8407-4289AD622E53}" type="presOf" srcId="{870E20B1-EE2A-47A9-95A5-F803E04AA724}" destId="{D2B8DFF4-1439-4D8F-BBAF-BC11F7E5F41F}" srcOrd="0" destOrd="0" presId="urn:microsoft.com/office/officeart/2018/2/layout/IconVerticalSolidList"/>
    <dgm:cxn modelId="{67B287A0-4540-4C87-8C23-8E085D4F0170}" type="presParOf" srcId="{9022B237-4A85-495B-9025-BF1BD9BA2AB0}" destId="{005D54AB-68E8-4A19-844A-7DEE4C2A6383}" srcOrd="0" destOrd="0" presId="urn:microsoft.com/office/officeart/2018/2/layout/IconVerticalSolidList"/>
    <dgm:cxn modelId="{C315ACBC-C5F4-425B-8712-A1279DFE8005}" type="presParOf" srcId="{005D54AB-68E8-4A19-844A-7DEE4C2A6383}" destId="{633F8575-8AE3-4087-8E16-0CB05A911E96}" srcOrd="0" destOrd="0" presId="urn:microsoft.com/office/officeart/2018/2/layout/IconVerticalSolidList"/>
    <dgm:cxn modelId="{8034F13E-B31D-4225-B48D-9505AC503719}" type="presParOf" srcId="{005D54AB-68E8-4A19-844A-7DEE4C2A6383}" destId="{CB6E81E7-052D-46CC-BE71-702B2A74031D}" srcOrd="1" destOrd="0" presId="urn:microsoft.com/office/officeart/2018/2/layout/IconVerticalSolidList"/>
    <dgm:cxn modelId="{E34C7265-D963-4839-AD11-097187D392D2}" type="presParOf" srcId="{005D54AB-68E8-4A19-844A-7DEE4C2A6383}" destId="{B308124D-9439-4328-9171-643906E01E41}" srcOrd="2" destOrd="0" presId="urn:microsoft.com/office/officeart/2018/2/layout/IconVerticalSolidList"/>
    <dgm:cxn modelId="{B0B9CD86-95C5-4E23-9599-6EA7ABA2302D}" type="presParOf" srcId="{005D54AB-68E8-4A19-844A-7DEE4C2A6383}" destId="{3989C44F-AD84-4449-9FFC-C97E3D6F59CA}" srcOrd="3" destOrd="0" presId="urn:microsoft.com/office/officeart/2018/2/layout/IconVerticalSolidList"/>
    <dgm:cxn modelId="{F6F125E7-8FB4-41CD-9AC5-E0554E370A9E}" type="presParOf" srcId="{9022B237-4A85-495B-9025-BF1BD9BA2AB0}" destId="{01216935-1255-49E5-9FA1-4E076820E305}" srcOrd="1" destOrd="0" presId="urn:microsoft.com/office/officeart/2018/2/layout/IconVerticalSolidList"/>
    <dgm:cxn modelId="{36ECCE28-F247-4A1C-9737-458FDF975512}" type="presParOf" srcId="{9022B237-4A85-495B-9025-BF1BD9BA2AB0}" destId="{B915C185-919B-4705-9D75-A3D3B2660FE0}" srcOrd="2" destOrd="0" presId="urn:microsoft.com/office/officeart/2018/2/layout/IconVerticalSolidList"/>
    <dgm:cxn modelId="{85706D2E-5958-41DB-BB08-283025C3578E}" type="presParOf" srcId="{B915C185-919B-4705-9D75-A3D3B2660FE0}" destId="{29BAC595-6587-48EE-9E3D-6FDCF67F21DD}" srcOrd="0" destOrd="0" presId="urn:microsoft.com/office/officeart/2018/2/layout/IconVerticalSolidList"/>
    <dgm:cxn modelId="{B4778BD0-FB92-4559-89AD-D81CC69DDDA3}" type="presParOf" srcId="{B915C185-919B-4705-9D75-A3D3B2660FE0}" destId="{E6652363-0573-4D7F-BB95-ACCC1AACB90F}" srcOrd="1" destOrd="0" presId="urn:microsoft.com/office/officeart/2018/2/layout/IconVerticalSolidList"/>
    <dgm:cxn modelId="{EA877C07-C231-460A-9621-F0F0CBD65EB3}" type="presParOf" srcId="{B915C185-919B-4705-9D75-A3D3B2660FE0}" destId="{E7DF1C49-A0A0-4115-B532-8FC1B69037A4}" srcOrd="2" destOrd="0" presId="urn:microsoft.com/office/officeart/2018/2/layout/IconVerticalSolidList"/>
    <dgm:cxn modelId="{A88BC99E-01A7-4408-8E6B-35E131748460}" type="presParOf" srcId="{B915C185-919B-4705-9D75-A3D3B2660FE0}" destId="{32D561EE-F91E-4A04-9C61-5E9C774D9BC9}" srcOrd="3" destOrd="0" presId="urn:microsoft.com/office/officeart/2018/2/layout/IconVerticalSolidList"/>
    <dgm:cxn modelId="{A41CA6D4-A383-4E50-9F95-CA35BF2E9603}" type="presParOf" srcId="{9022B237-4A85-495B-9025-BF1BD9BA2AB0}" destId="{9C1CA86B-AAC8-4466-A4C4-AD2E765C83AE}" srcOrd="3" destOrd="0" presId="urn:microsoft.com/office/officeart/2018/2/layout/IconVerticalSolidList"/>
    <dgm:cxn modelId="{F7E3C292-20EC-4D6A-81B1-4D03CAAB3B36}" type="presParOf" srcId="{9022B237-4A85-495B-9025-BF1BD9BA2AB0}" destId="{D388F3CE-0C7F-493E-9FDA-DDFFE57123EB}" srcOrd="4" destOrd="0" presId="urn:microsoft.com/office/officeart/2018/2/layout/IconVerticalSolidList"/>
    <dgm:cxn modelId="{FE14EAF0-9A6A-4E4A-B752-50A72C52C119}" type="presParOf" srcId="{D388F3CE-0C7F-493E-9FDA-DDFFE57123EB}" destId="{FFCF7B86-DA48-4C8D-B090-F40ADBD74149}" srcOrd="0" destOrd="0" presId="urn:microsoft.com/office/officeart/2018/2/layout/IconVerticalSolidList"/>
    <dgm:cxn modelId="{825D446B-9F5A-4DBA-B6DE-11973FA4CE3D}" type="presParOf" srcId="{D388F3CE-0C7F-493E-9FDA-DDFFE57123EB}" destId="{1EA53A35-9904-4A83-84A0-0F6651A950D8}" srcOrd="1" destOrd="0" presId="urn:microsoft.com/office/officeart/2018/2/layout/IconVerticalSolidList"/>
    <dgm:cxn modelId="{37740018-9A64-43A6-84FA-57B9FBE92411}" type="presParOf" srcId="{D388F3CE-0C7F-493E-9FDA-DDFFE57123EB}" destId="{FA29C927-F0FC-48E3-B9BE-90DA6057FB93}" srcOrd="2" destOrd="0" presId="urn:microsoft.com/office/officeart/2018/2/layout/IconVerticalSolidList"/>
    <dgm:cxn modelId="{59FAF4F0-691C-4DCC-9186-C85E227DBDC0}" type="presParOf" srcId="{D388F3CE-0C7F-493E-9FDA-DDFFE57123EB}" destId="{0D23F344-F3BB-4BF3-BD90-25923AC29E57}" srcOrd="3" destOrd="0" presId="urn:microsoft.com/office/officeart/2018/2/layout/IconVerticalSolidList"/>
    <dgm:cxn modelId="{2EE9A448-12C8-486F-B15D-33961D6F425F}" type="presParOf" srcId="{9022B237-4A85-495B-9025-BF1BD9BA2AB0}" destId="{622B0C14-144D-42AB-B1F5-FE1E4B03B28F}" srcOrd="5" destOrd="0" presId="urn:microsoft.com/office/officeart/2018/2/layout/IconVerticalSolidList"/>
    <dgm:cxn modelId="{62CF6A15-BC9A-4708-952F-0C64A2F6F65A}" type="presParOf" srcId="{9022B237-4A85-495B-9025-BF1BD9BA2AB0}" destId="{5CECB957-1229-4798-AE6F-31CC0942015E}" srcOrd="6" destOrd="0" presId="urn:microsoft.com/office/officeart/2018/2/layout/IconVerticalSolidList"/>
    <dgm:cxn modelId="{849AC655-008B-4EA4-AE4C-B0E06ECEB370}" type="presParOf" srcId="{5CECB957-1229-4798-AE6F-31CC0942015E}" destId="{87B2FB0E-CA30-4F4F-B80C-F3A2A53275FD}" srcOrd="0" destOrd="0" presId="urn:microsoft.com/office/officeart/2018/2/layout/IconVerticalSolidList"/>
    <dgm:cxn modelId="{960DD79F-32EE-43EF-80E8-1EDF9BFF29EC}" type="presParOf" srcId="{5CECB957-1229-4798-AE6F-31CC0942015E}" destId="{A562A313-C756-4D33-9ACD-64E60928BBE6}" srcOrd="1" destOrd="0" presId="urn:microsoft.com/office/officeart/2018/2/layout/IconVerticalSolidList"/>
    <dgm:cxn modelId="{F77A7A26-4F43-4FF8-86BA-16DEC847ABEB}" type="presParOf" srcId="{5CECB957-1229-4798-AE6F-31CC0942015E}" destId="{E7C9DA9C-3577-4C88-9B13-F4F8282CB4B1}" srcOrd="2" destOrd="0" presId="urn:microsoft.com/office/officeart/2018/2/layout/IconVerticalSolidList"/>
    <dgm:cxn modelId="{A4D2F9A8-870C-40A0-BECB-58365AE968C6}"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r>
            <a:rPr lang="en-US" sz="1500" dirty="0"/>
            <a:t>The Cell has two states - Cell state and Hidden state</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r>
            <a:rPr lang="en-US" sz="1200" b="0" dirty="0"/>
            <a:t>They continuously updated and carry information from previous to current time steps</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r>
            <a:rPr lang="en-US" sz="1500" b="1" dirty="0"/>
            <a:t>Cell State :</a:t>
          </a:r>
          <a:r>
            <a:rPr lang="en-US" sz="1500" dirty="0"/>
            <a:t> </a:t>
          </a:r>
          <a:r>
            <a:rPr lang="en-US" sz="1200" dirty="0"/>
            <a:t>It is the “Long-Term” memory.</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custT="1"/>
      <dgm:spPr/>
      <dgm:t>
        <a:bodyPr/>
        <a:lstStyle/>
        <a:p>
          <a:pPr>
            <a:lnSpc>
              <a:spcPct val="50000"/>
            </a:lnSpc>
            <a:spcAft>
              <a:spcPts val="0"/>
            </a:spcAft>
          </a:pPr>
          <a:r>
            <a:rPr lang="en-US" sz="1500" b="1" dirty="0"/>
            <a:t>Hidden State :</a:t>
          </a:r>
          <a:r>
            <a:rPr lang="en-US" sz="1200" dirty="0"/>
            <a:t> It is the “Short-Term” memory.</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custLinFactNeighborX="448" custLinFactNeighborY="-18811">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custScaleY="129364" custLinFactNeighborX="-106"/>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 modelId="{6E98074E-4A52-4C15-9059-9FC855E01CAE}" type="presParOf" srcId="{9022B237-4A85-495B-9025-BF1BD9BA2AB0}" destId="{622B0C14-144D-42AB-B1F5-FE1E4B03B28F}" srcOrd="5" destOrd="0" presId="urn:microsoft.com/office/officeart/2018/2/layout/IconVerticalSolidList"/>
    <dgm:cxn modelId="{67CAEB58-7FDC-45B1-943B-A453CEC02AEC}" type="presParOf" srcId="{9022B237-4A85-495B-9025-BF1BD9BA2AB0}" destId="{5CECB957-1229-4798-AE6F-31CC0942015E}" srcOrd="6"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r>
            <a:rPr lang="en-US" sz="1500" dirty="0"/>
            <a:t>The Cell store information and the gates manipulate memory</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r>
            <a:rPr lang="en-US" sz="1500" b="1" dirty="0"/>
            <a:t>Input Gate :</a:t>
          </a:r>
          <a:r>
            <a:rPr lang="en-US" sz="1500" dirty="0"/>
            <a:t> </a:t>
          </a:r>
          <a:r>
            <a:rPr lang="en-US" sz="1200" dirty="0"/>
            <a:t>It determines which input values should be used to change the memory.</a:t>
          </a:r>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FCFCA458-59DF-4578-9126-BE6181BFC61A}">
      <dgm:prSet custT="1"/>
      <dgm:spPr/>
      <dgm:t>
        <a:bodyPr/>
        <a:lstStyle/>
        <a:p>
          <a:r>
            <a:rPr lang="en-US" sz="1500" b="1" dirty="0"/>
            <a:t>Forget Gate :</a:t>
          </a:r>
          <a:r>
            <a:rPr lang="en-US" sz="1500" dirty="0"/>
            <a:t> </a:t>
          </a:r>
          <a:r>
            <a:rPr lang="en-US" sz="1200" dirty="0"/>
            <a:t>It finds the details that should be removed from the cell state.</a:t>
          </a:r>
        </a:p>
      </dgm:t>
    </dgm:pt>
    <dgm:pt modelId="{B8C4EA8C-29C1-4BDE-8BC1-884FD12ABEEA}" type="parTrans" cxnId="{B0A7204E-8A8F-47A5-8F8C-4B69F386EB9C}">
      <dgm:prSet/>
      <dgm:spPr/>
      <dgm:t>
        <a:bodyPr/>
        <a:lstStyle/>
        <a:p>
          <a:endParaRPr lang="en-US"/>
        </a:p>
      </dgm:t>
    </dgm:pt>
    <dgm:pt modelId="{C0A813DF-AB31-4E85-8632-F2CA4C9E4D96}" type="sibTrans" cxnId="{B0A7204E-8A8F-47A5-8F8C-4B69F386EB9C}">
      <dgm:prSet/>
      <dgm:spPr/>
      <dgm:t>
        <a:bodyPr/>
        <a:lstStyle/>
        <a:p>
          <a:endParaRPr lang="en-US"/>
        </a:p>
      </dgm:t>
    </dgm:pt>
    <dgm:pt modelId="{870E20B1-EE2A-47A9-95A5-F803E04AA724}">
      <dgm:prSet custT="1"/>
      <dgm:spPr/>
      <dgm:t>
        <a:bodyPr/>
        <a:lstStyle/>
        <a:p>
          <a:pPr>
            <a:lnSpc>
              <a:spcPct val="50000"/>
            </a:lnSpc>
            <a:spcAft>
              <a:spcPts val="0"/>
            </a:spcAft>
          </a:pPr>
          <a:r>
            <a:rPr lang="en-US" sz="1500" b="1" dirty="0"/>
            <a:t>Output Gate :</a:t>
          </a:r>
          <a:r>
            <a:rPr lang="en-US" sz="2200" dirty="0"/>
            <a:t> </a:t>
          </a:r>
          <a:r>
            <a:rPr lang="en-US" sz="1200" dirty="0"/>
            <a:t>Determines the hidden state based on update cell state. </a:t>
          </a:r>
        </a:p>
        <a:p>
          <a:pPr>
            <a:lnSpc>
              <a:spcPct val="90000"/>
            </a:lnSpc>
            <a:spcAft>
              <a:spcPct val="35000"/>
            </a:spcAft>
          </a:pPr>
          <a:r>
            <a:rPr lang="en-US" sz="1200" dirty="0"/>
            <a:t>Filter the information that LSTM will output based on update cell state.</a:t>
          </a:r>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4"/>
      <dgm:spPr/>
    </dgm:pt>
    <dgm:pt modelId="{CB6E81E7-052D-46CC-BE71-702B2A74031D}" type="pres">
      <dgm:prSet presAssocID="{7F498D19-F1E2-46C2-905B-0B42A6848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4">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4"/>
      <dgm:spPr/>
    </dgm:pt>
    <dgm:pt modelId="{E6652363-0573-4D7F-BB95-ACCC1AACB90F}" type="pres">
      <dgm:prSet presAssocID="{ABAD6AE7-71AC-4F16-8DF8-8F2E1B148F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4">
        <dgm:presLayoutVars>
          <dgm:chMax val="0"/>
          <dgm:chPref val="0"/>
        </dgm:presLayoutVars>
      </dgm:prSet>
      <dgm:spPr/>
    </dgm:pt>
    <dgm:pt modelId="{9C1CA86B-AAC8-4466-A4C4-AD2E765C83AE}" type="pres">
      <dgm:prSet presAssocID="{80DE615C-5A28-4ADB-ADF6-964322F87271}" presName="sibTrans" presStyleCnt="0"/>
      <dgm:spPr/>
    </dgm:pt>
    <dgm:pt modelId="{D388F3CE-0C7F-493E-9FDA-DDFFE57123EB}" type="pres">
      <dgm:prSet presAssocID="{FCFCA458-59DF-4578-9126-BE6181BFC61A}" presName="compNode" presStyleCnt="0"/>
      <dgm:spPr/>
    </dgm:pt>
    <dgm:pt modelId="{FFCF7B86-DA48-4C8D-B090-F40ADBD74149}" type="pres">
      <dgm:prSet presAssocID="{FCFCA458-59DF-4578-9126-BE6181BFC61A}" presName="bgRect" presStyleLbl="bgShp" presStyleIdx="2" presStyleCnt="4"/>
      <dgm:spPr/>
    </dgm:pt>
    <dgm:pt modelId="{1EA53A35-9904-4A83-84A0-0F6651A950D8}" type="pres">
      <dgm:prSet presAssocID="{FCFCA458-59DF-4578-9126-BE6181BFC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A29C927-F0FC-48E3-B9BE-90DA6057FB93}" type="pres">
      <dgm:prSet presAssocID="{FCFCA458-59DF-4578-9126-BE6181BFC61A}" presName="spaceRect" presStyleCnt="0"/>
      <dgm:spPr/>
    </dgm:pt>
    <dgm:pt modelId="{0D23F344-F3BB-4BF3-BD90-25923AC29E57}" type="pres">
      <dgm:prSet presAssocID="{FCFCA458-59DF-4578-9126-BE6181BFC61A}" presName="parTx" presStyleLbl="revTx" presStyleIdx="2" presStyleCnt="4" custLinFactNeighborX="448" custLinFactNeighborY="-18811">
        <dgm:presLayoutVars>
          <dgm:chMax val="0"/>
          <dgm:chPref val="0"/>
        </dgm:presLayoutVars>
      </dgm:prSet>
      <dgm:spPr/>
    </dgm:pt>
    <dgm:pt modelId="{622B0C14-144D-42AB-B1F5-FE1E4B03B28F}" type="pres">
      <dgm:prSet presAssocID="{C0A813DF-AB31-4E85-8632-F2CA4C9E4D96}"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3" presStyleCnt="4" custScaleY="129364" custLinFactNeighborX="-106"/>
      <dgm:spPr/>
    </dgm:pt>
    <dgm:pt modelId="{A562A313-C756-4D33-9ACD-64E60928BBE6}" type="pres">
      <dgm:prSet presAssocID="{870E20B1-EE2A-47A9-95A5-F803E04AA7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3" presStyleCnt="4"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3"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C381CF3E-0C68-477F-8325-44D146DC7C9C}" type="presOf" srcId="{FCFCA458-59DF-4578-9126-BE6181BFC61A}" destId="{0D23F344-F3BB-4BF3-BD90-25923AC29E57}" srcOrd="0" destOrd="0" presId="urn:microsoft.com/office/officeart/2018/2/layout/IconVerticalSolidList"/>
    <dgm:cxn modelId="{B0A7204E-8A8F-47A5-8F8C-4B69F386EB9C}" srcId="{C71990B3-6916-419C-AC45-865D97D8A5ED}" destId="{FCFCA458-59DF-4578-9126-BE6181BFC61A}" srcOrd="2" destOrd="0" parTransId="{B8C4EA8C-29C1-4BDE-8BC1-884FD12ABEEA}" sibTransId="{C0A813DF-AB31-4E85-8632-F2CA4C9E4D96}"/>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34D51741-6835-48E0-9472-E9357D59A76E}" type="presParOf" srcId="{9022B237-4A85-495B-9025-BF1BD9BA2AB0}" destId="{D388F3CE-0C7F-493E-9FDA-DDFFE57123EB}" srcOrd="4" destOrd="0" presId="urn:microsoft.com/office/officeart/2018/2/layout/IconVerticalSolidList"/>
    <dgm:cxn modelId="{F2320A26-EDCA-4351-B1A5-4DF48244D85C}" type="presParOf" srcId="{D388F3CE-0C7F-493E-9FDA-DDFFE57123EB}" destId="{FFCF7B86-DA48-4C8D-B090-F40ADBD74149}" srcOrd="0" destOrd="0" presId="urn:microsoft.com/office/officeart/2018/2/layout/IconVerticalSolidList"/>
    <dgm:cxn modelId="{F4ADC6FD-C0CC-4C9B-9A4D-13E34B4C1D32}" type="presParOf" srcId="{D388F3CE-0C7F-493E-9FDA-DDFFE57123EB}" destId="{1EA53A35-9904-4A83-84A0-0F6651A950D8}" srcOrd="1" destOrd="0" presId="urn:microsoft.com/office/officeart/2018/2/layout/IconVerticalSolidList"/>
    <dgm:cxn modelId="{4AC2B378-7A8A-4CD4-973E-B08386CE6CB4}" type="presParOf" srcId="{D388F3CE-0C7F-493E-9FDA-DDFFE57123EB}" destId="{FA29C927-F0FC-48E3-B9BE-90DA6057FB93}" srcOrd="2" destOrd="0" presId="urn:microsoft.com/office/officeart/2018/2/layout/IconVerticalSolidList"/>
    <dgm:cxn modelId="{4C298A52-124E-474F-845E-0B599B918C8F}" type="presParOf" srcId="{D388F3CE-0C7F-493E-9FDA-DDFFE57123EB}" destId="{0D23F344-F3BB-4BF3-BD90-25923AC29E57}" srcOrd="3" destOrd="0" presId="urn:microsoft.com/office/officeart/2018/2/layout/IconVerticalSolidList"/>
    <dgm:cxn modelId="{6E98074E-4A52-4C15-9059-9FC855E01CAE}" type="presParOf" srcId="{9022B237-4A85-495B-9025-BF1BD9BA2AB0}" destId="{622B0C14-144D-42AB-B1F5-FE1E4B03B28F}" srcOrd="5" destOrd="0" presId="urn:microsoft.com/office/officeart/2018/2/layout/IconVerticalSolidList"/>
    <dgm:cxn modelId="{67CAEB58-7FDC-45B1-943B-A453CEC02AEC}" type="presParOf" srcId="{9022B237-4A85-495B-9025-BF1BD9BA2AB0}" destId="{5CECB957-1229-4798-AE6F-31CC0942015E}" srcOrd="6"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pPr>
            <a:lnSpc>
              <a:spcPct val="100000"/>
            </a:lnSpc>
          </a:pPr>
          <a:r>
            <a:rPr lang="en-US" sz="1500" b="1" dirty="0"/>
            <a:t>Forget Gate :</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pPr>
            <a:lnSpc>
              <a:spcPct val="100000"/>
            </a:lnSpc>
          </a:pPr>
          <a:r>
            <a:rPr lang="en-US" sz="1500" b="1" dirty="0"/>
            <a:t>Input Gate :</a:t>
          </a:r>
        </a:p>
        <a:p>
          <a:pPr>
            <a:lnSpc>
              <a:spcPct val="100000"/>
            </a:lnSpc>
          </a:pPr>
          <a:r>
            <a:rPr lang="en-US" sz="1500" b="1" dirty="0"/>
            <a:t>Cell State:</a:t>
          </a:r>
          <a:endParaRPr lang="en-US" sz="1500" b="0" dirty="0"/>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870E20B1-EE2A-47A9-95A5-F803E04AA724}">
      <dgm:prSet custT="1"/>
      <dgm:spPr/>
      <dgm:t>
        <a:bodyPr/>
        <a:lstStyle/>
        <a:p>
          <a:pPr>
            <a:lnSpc>
              <a:spcPct val="100000"/>
            </a:lnSpc>
          </a:pPr>
          <a:r>
            <a:rPr lang="en-US" sz="1500" b="1" dirty="0"/>
            <a:t>Output Gate:</a:t>
          </a:r>
        </a:p>
        <a:p>
          <a:pPr>
            <a:lnSpc>
              <a:spcPct val="100000"/>
            </a:lnSpc>
          </a:pPr>
          <a:r>
            <a:rPr lang="en-US" sz="1500" b="1" dirty="0"/>
            <a:t>Hidden State :</a:t>
          </a:r>
          <a:endParaRPr lang="en-US" sz="1200" dirty="0"/>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3" custLinFactNeighborX="-222" custLinFactNeighborY="808"/>
      <dgm:spPr/>
    </dgm:pt>
    <dgm:pt modelId="{CB6E81E7-052D-46CC-BE71-702B2A74031D}" type="pres">
      <dgm:prSet presAssocID="{7F498D19-F1E2-46C2-905B-0B42A68484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3">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3" custScaleY="172990"/>
      <dgm:spPr/>
    </dgm:pt>
    <dgm:pt modelId="{E6652363-0573-4D7F-BB95-ACCC1AACB90F}" type="pres">
      <dgm:prSet presAssocID="{ABAD6AE7-71AC-4F16-8DF8-8F2E1B148F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3">
        <dgm:presLayoutVars>
          <dgm:chMax val="0"/>
          <dgm:chPref val="0"/>
        </dgm:presLayoutVars>
      </dgm:prSet>
      <dgm:spPr/>
    </dgm:pt>
    <dgm:pt modelId="{9C1CA86B-AAC8-4466-A4C4-AD2E765C83AE}" type="pres">
      <dgm:prSet presAssocID="{80DE615C-5A28-4ADB-ADF6-964322F87271}"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2" presStyleCnt="3" custScaleY="129364" custLinFactNeighborX="-106"/>
      <dgm:spPr/>
    </dgm:pt>
    <dgm:pt modelId="{A562A313-C756-4D33-9ACD-64E60928BBE6}" type="pres">
      <dgm:prSet presAssocID="{870E20B1-EE2A-47A9-95A5-F803E04AA7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2" presStyleCnt="3"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2"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67CAEB58-7FDC-45B1-943B-A453CEC02AEC}" type="presParOf" srcId="{9022B237-4A85-495B-9025-BF1BD9BA2AB0}" destId="{5CECB957-1229-4798-AE6F-31CC0942015E}" srcOrd="4"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1990B3-6916-419C-AC45-865D97D8A5ED}"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F498D19-F1E2-46C2-905B-0B42A68484E9}">
      <dgm:prSet custT="1"/>
      <dgm:spPr/>
      <dgm:t>
        <a:bodyPr/>
        <a:lstStyle/>
        <a:p>
          <a:pPr>
            <a:lnSpc>
              <a:spcPct val="100000"/>
            </a:lnSpc>
          </a:pPr>
          <a:r>
            <a:rPr lang="en-US" sz="1500" b="1" dirty="0"/>
            <a:t>Forget Gate :</a:t>
          </a:r>
          <a:endParaRPr lang="en-US" sz="1100" dirty="0"/>
        </a:p>
      </dgm:t>
    </dgm:pt>
    <dgm:pt modelId="{F948B54D-8DD1-4413-94A8-D3D358C0B5C4}" type="parTrans" cxnId="{00E5F7CA-2F07-4ACD-94A3-66350D8F0B4E}">
      <dgm:prSet/>
      <dgm:spPr/>
      <dgm:t>
        <a:bodyPr/>
        <a:lstStyle/>
        <a:p>
          <a:endParaRPr lang="en-US"/>
        </a:p>
      </dgm:t>
    </dgm:pt>
    <dgm:pt modelId="{9CD71CD4-E8A0-4B70-B754-C31CA89FC75C}" type="sibTrans" cxnId="{00E5F7CA-2F07-4ACD-94A3-66350D8F0B4E}">
      <dgm:prSet/>
      <dgm:spPr/>
      <dgm:t>
        <a:bodyPr/>
        <a:lstStyle/>
        <a:p>
          <a:endParaRPr lang="en-US"/>
        </a:p>
      </dgm:t>
    </dgm:pt>
    <dgm:pt modelId="{ABAD6AE7-71AC-4F16-8DF8-8F2E1B148F09}">
      <dgm:prSet custT="1"/>
      <dgm:spPr/>
      <dgm:t>
        <a:bodyPr/>
        <a:lstStyle/>
        <a:p>
          <a:pPr>
            <a:lnSpc>
              <a:spcPct val="100000"/>
            </a:lnSpc>
          </a:pPr>
          <a:r>
            <a:rPr lang="en-US" sz="1500" b="1" dirty="0"/>
            <a:t>Input Gate :</a:t>
          </a:r>
        </a:p>
        <a:p>
          <a:pPr>
            <a:lnSpc>
              <a:spcPct val="100000"/>
            </a:lnSpc>
          </a:pPr>
          <a:r>
            <a:rPr lang="en-US" sz="1500" b="1" dirty="0"/>
            <a:t>Cell State:</a:t>
          </a:r>
          <a:endParaRPr lang="en-US" sz="1500" b="0" dirty="0"/>
        </a:p>
      </dgm:t>
    </dgm:pt>
    <dgm:pt modelId="{2BE92DBC-746D-4069-988C-282B7ED6A59A}" type="parTrans" cxnId="{E6001D25-7488-4BDA-9AC5-76FA86A2A451}">
      <dgm:prSet/>
      <dgm:spPr/>
      <dgm:t>
        <a:bodyPr/>
        <a:lstStyle/>
        <a:p>
          <a:endParaRPr lang="en-US"/>
        </a:p>
      </dgm:t>
    </dgm:pt>
    <dgm:pt modelId="{80DE615C-5A28-4ADB-ADF6-964322F87271}" type="sibTrans" cxnId="{E6001D25-7488-4BDA-9AC5-76FA86A2A451}">
      <dgm:prSet/>
      <dgm:spPr/>
      <dgm:t>
        <a:bodyPr/>
        <a:lstStyle/>
        <a:p>
          <a:endParaRPr lang="en-US"/>
        </a:p>
      </dgm:t>
    </dgm:pt>
    <dgm:pt modelId="{870E20B1-EE2A-47A9-95A5-F803E04AA724}">
      <dgm:prSet custT="1"/>
      <dgm:spPr/>
      <dgm:t>
        <a:bodyPr/>
        <a:lstStyle/>
        <a:p>
          <a:pPr>
            <a:lnSpc>
              <a:spcPct val="100000"/>
            </a:lnSpc>
          </a:pPr>
          <a:r>
            <a:rPr lang="en-US" sz="1500" b="1" dirty="0"/>
            <a:t>Output Gate:</a:t>
          </a:r>
        </a:p>
        <a:p>
          <a:pPr>
            <a:lnSpc>
              <a:spcPct val="100000"/>
            </a:lnSpc>
          </a:pPr>
          <a:r>
            <a:rPr lang="en-US" sz="1500" b="1" dirty="0"/>
            <a:t>Hidden State :</a:t>
          </a:r>
          <a:endParaRPr lang="en-US" sz="1200" dirty="0"/>
        </a:p>
      </dgm:t>
    </dgm:pt>
    <dgm:pt modelId="{572BE378-0B6D-44EF-8091-DE0F5DDD22F3}" type="parTrans" cxnId="{F404CA25-5D43-4A7D-91E8-7D682648DA83}">
      <dgm:prSet/>
      <dgm:spPr/>
      <dgm:t>
        <a:bodyPr/>
        <a:lstStyle/>
        <a:p>
          <a:endParaRPr lang="en-US"/>
        </a:p>
      </dgm:t>
    </dgm:pt>
    <dgm:pt modelId="{24806118-9860-4E26-BA4C-EF73CFD7CEFE}" type="sibTrans" cxnId="{F404CA25-5D43-4A7D-91E8-7D682648DA83}">
      <dgm:prSet/>
      <dgm:spPr/>
      <dgm:t>
        <a:bodyPr/>
        <a:lstStyle/>
        <a:p>
          <a:endParaRPr lang="en-US"/>
        </a:p>
      </dgm:t>
    </dgm:pt>
    <dgm:pt modelId="{9022B237-4A85-495B-9025-BF1BD9BA2AB0}" type="pres">
      <dgm:prSet presAssocID="{C71990B3-6916-419C-AC45-865D97D8A5ED}" presName="root" presStyleCnt="0">
        <dgm:presLayoutVars>
          <dgm:dir/>
          <dgm:resizeHandles val="exact"/>
        </dgm:presLayoutVars>
      </dgm:prSet>
      <dgm:spPr/>
    </dgm:pt>
    <dgm:pt modelId="{005D54AB-68E8-4A19-844A-7DEE4C2A6383}" type="pres">
      <dgm:prSet presAssocID="{7F498D19-F1E2-46C2-905B-0B42A68484E9}" presName="compNode" presStyleCnt="0"/>
      <dgm:spPr/>
    </dgm:pt>
    <dgm:pt modelId="{633F8575-8AE3-4087-8E16-0CB05A911E96}" type="pres">
      <dgm:prSet presAssocID="{7F498D19-F1E2-46C2-905B-0B42A68484E9}" presName="bgRect" presStyleLbl="bgShp" presStyleIdx="0" presStyleCnt="3" custLinFactNeighborX="-222" custLinFactNeighborY="808"/>
      <dgm:spPr/>
    </dgm:pt>
    <dgm:pt modelId="{CB6E81E7-052D-46CC-BE71-702B2A74031D}" type="pres">
      <dgm:prSet presAssocID="{7F498D19-F1E2-46C2-905B-0B42A68484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308124D-9439-4328-9171-643906E01E41}" type="pres">
      <dgm:prSet presAssocID="{7F498D19-F1E2-46C2-905B-0B42A68484E9}" presName="spaceRect" presStyleCnt="0"/>
      <dgm:spPr/>
    </dgm:pt>
    <dgm:pt modelId="{3989C44F-AD84-4449-9FFC-C97E3D6F59CA}" type="pres">
      <dgm:prSet presAssocID="{7F498D19-F1E2-46C2-905B-0B42A68484E9}" presName="parTx" presStyleLbl="revTx" presStyleIdx="0" presStyleCnt="3">
        <dgm:presLayoutVars>
          <dgm:chMax val="0"/>
          <dgm:chPref val="0"/>
        </dgm:presLayoutVars>
      </dgm:prSet>
      <dgm:spPr/>
    </dgm:pt>
    <dgm:pt modelId="{01216935-1255-49E5-9FA1-4E076820E305}" type="pres">
      <dgm:prSet presAssocID="{9CD71CD4-E8A0-4B70-B754-C31CA89FC75C}" presName="sibTrans" presStyleCnt="0"/>
      <dgm:spPr/>
    </dgm:pt>
    <dgm:pt modelId="{B915C185-919B-4705-9D75-A3D3B2660FE0}" type="pres">
      <dgm:prSet presAssocID="{ABAD6AE7-71AC-4F16-8DF8-8F2E1B148F09}" presName="compNode" presStyleCnt="0"/>
      <dgm:spPr/>
    </dgm:pt>
    <dgm:pt modelId="{29BAC595-6587-48EE-9E3D-6FDCF67F21DD}" type="pres">
      <dgm:prSet presAssocID="{ABAD6AE7-71AC-4F16-8DF8-8F2E1B148F09}" presName="bgRect" presStyleLbl="bgShp" presStyleIdx="1" presStyleCnt="3" custScaleY="172990"/>
      <dgm:spPr/>
    </dgm:pt>
    <dgm:pt modelId="{E6652363-0573-4D7F-BB95-ACCC1AACB90F}" type="pres">
      <dgm:prSet presAssocID="{ABAD6AE7-71AC-4F16-8DF8-8F2E1B148F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E7DF1C49-A0A0-4115-B532-8FC1B69037A4}" type="pres">
      <dgm:prSet presAssocID="{ABAD6AE7-71AC-4F16-8DF8-8F2E1B148F09}" presName="spaceRect" presStyleCnt="0"/>
      <dgm:spPr/>
    </dgm:pt>
    <dgm:pt modelId="{32D561EE-F91E-4A04-9C61-5E9C774D9BC9}" type="pres">
      <dgm:prSet presAssocID="{ABAD6AE7-71AC-4F16-8DF8-8F2E1B148F09}" presName="parTx" presStyleLbl="revTx" presStyleIdx="1" presStyleCnt="3">
        <dgm:presLayoutVars>
          <dgm:chMax val="0"/>
          <dgm:chPref val="0"/>
        </dgm:presLayoutVars>
      </dgm:prSet>
      <dgm:spPr/>
    </dgm:pt>
    <dgm:pt modelId="{9C1CA86B-AAC8-4466-A4C4-AD2E765C83AE}" type="pres">
      <dgm:prSet presAssocID="{80DE615C-5A28-4ADB-ADF6-964322F87271}" presName="sibTrans" presStyleCnt="0"/>
      <dgm:spPr/>
    </dgm:pt>
    <dgm:pt modelId="{5CECB957-1229-4798-AE6F-31CC0942015E}" type="pres">
      <dgm:prSet presAssocID="{870E20B1-EE2A-47A9-95A5-F803E04AA724}" presName="compNode" presStyleCnt="0"/>
      <dgm:spPr/>
    </dgm:pt>
    <dgm:pt modelId="{87B2FB0E-CA30-4F4F-B80C-F3A2A53275FD}" type="pres">
      <dgm:prSet presAssocID="{870E20B1-EE2A-47A9-95A5-F803E04AA724}" presName="bgRect" presStyleLbl="bgShp" presStyleIdx="2" presStyleCnt="3" custScaleY="129364" custLinFactNeighborX="-106"/>
      <dgm:spPr/>
    </dgm:pt>
    <dgm:pt modelId="{A562A313-C756-4D33-9ACD-64E60928BBE6}" type="pres">
      <dgm:prSet presAssocID="{870E20B1-EE2A-47A9-95A5-F803E04AA7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7C9DA9C-3577-4C88-9B13-F4F8282CB4B1}" type="pres">
      <dgm:prSet presAssocID="{870E20B1-EE2A-47A9-95A5-F803E04AA724}" presName="spaceRect" presStyleCnt="0"/>
      <dgm:spPr/>
    </dgm:pt>
    <dgm:pt modelId="{D2B8DFF4-1439-4D8F-BBAF-BC11F7E5F41F}" type="pres">
      <dgm:prSet presAssocID="{870E20B1-EE2A-47A9-95A5-F803E04AA724}" presName="parTx" presStyleLbl="revTx" presStyleIdx="2" presStyleCnt="3" custScaleY="141033" custLinFactNeighborY="-18811">
        <dgm:presLayoutVars>
          <dgm:chMax val="0"/>
          <dgm:chPref val="0"/>
        </dgm:presLayoutVars>
      </dgm:prSet>
      <dgm:spPr/>
    </dgm:pt>
  </dgm:ptLst>
  <dgm:cxnLst>
    <dgm:cxn modelId="{1B510D1E-39D9-4AFD-832E-B534813DE237}" type="presOf" srcId="{ABAD6AE7-71AC-4F16-8DF8-8F2E1B148F09}" destId="{32D561EE-F91E-4A04-9C61-5E9C774D9BC9}" srcOrd="0" destOrd="0" presId="urn:microsoft.com/office/officeart/2018/2/layout/IconVerticalSolidList"/>
    <dgm:cxn modelId="{E6001D25-7488-4BDA-9AC5-76FA86A2A451}" srcId="{C71990B3-6916-419C-AC45-865D97D8A5ED}" destId="{ABAD6AE7-71AC-4F16-8DF8-8F2E1B148F09}" srcOrd="1" destOrd="0" parTransId="{2BE92DBC-746D-4069-988C-282B7ED6A59A}" sibTransId="{80DE615C-5A28-4ADB-ADF6-964322F87271}"/>
    <dgm:cxn modelId="{F404CA25-5D43-4A7D-91E8-7D682648DA83}" srcId="{C71990B3-6916-419C-AC45-865D97D8A5ED}" destId="{870E20B1-EE2A-47A9-95A5-F803E04AA724}" srcOrd="2" destOrd="0" parTransId="{572BE378-0B6D-44EF-8091-DE0F5DDD22F3}" sibTransId="{24806118-9860-4E26-BA4C-EF73CFD7CEFE}"/>
    <dgm:cxn modelId="{72F94A29-B089-4041-A0C7-8106D31F3FF4}" type="presOf" srcId="{7F498D19-F1E2-46C2-905B-0B42A68484E9}" destId="{3989C44F-AD84-4449-9FFC-C97E3D6F59CA}" srcOrd="0" destOrd="0" presId="urn:microsoft.com/office/officeart/2018/2/layout/IconVerticalSolidList"/>
    <dgm:cxn modelId="{E065BDA4-75FA-479F-B83F-95AF9F8B5A16}" type="presOf" srcId="{870E20B1-EE2A-47A9-95A5-F803E04AA724}" destId="{D2B8DFF4-1439-4D8F-BBAF-BC11F7E5F41F}" srcOrd="0" destOrd="0" presId="urn:microsoft.com/office/officeart/2018/2/layout/IconVerticalSolidList"/>
    <dgm:cxn modelId="{A9C3DCA6-D4E7-4265-B380-3926B1F1DDCB}" type="presOf" srcId="{C71990B3-6916-419C-AC45-865D97D8A5ED}" destId="{9022B237-4A85-495B-9025-BF1BD9BA2AB0}" srcOrd="0" destOrd="0" presId="urn:microsoft.com/office/officeart/2018/2/layout/IconVerticalSolidList"/>
    <dgm:cxn modelId="{00E5F7CA-2F07-4ACD-94A3-66350D8F0B4E}" srcId="{C71990B3-6916-419C-AC45-865D97D8A5ED}" destId="{7F498D19-F1E2-46C2-905B-0B42A68484E9}" srcOrd="0" destOrd="0" parTransId="{F948B54D-8DD1-4413-94A8-D3D358C0B5C4}" sibTransId="{9CD71CD4-E8A0-4B70-B754-C31CA89FC75C}"/>
    <dgm:cxn modelId="{D8F0A7BE-192E-4C6E-9D48-8FF518EAFB3D}" type="presParOf" srcId="{9022B237-4A85-495B-9025-BF1BD9BA2AB0}" destId="{005D54AB-68E8-4A19-844A-7DEE4C2A6383}" srcOrd="0" destOrd="0" presId="urn:microsoft.com/office/officeart/2018/2/layout/IconVerticalSolidList"/>
    <dgm:cxn modelId="{CEE9B891-8541-477B-96F9-3DC92DC8F8FB}" type="presParOf" srcId="{005D54AB-68E8-4A19-844A-7DEE4C2A6383}" destId="{633F8575-8AE3-4087-8E16-0CB05A911E96}" srcOrd="0" destOrd="0" presId="urn:microsoft.com/office/officeart/2018/2/layout/IconVerticalSolidList"/>
    <dgm:cxn modelId="{9057CF88-9A98-40A3-8C59-876911DA3BD8}" type="presParOf" srcId="{005D54AB-68E8-4A19-844A-7DEE4C2A6383}" destId="{CB6E81E7-052D-46CC-BE71-702B2A74031D}" srcOrd="1" destOrd="0" presId="urn:microsoft.com/office/officeart/2018/2/layout/IconVerticalSolidList"/>
    <dgm:cxn modelId="{D2040D11-CF92-4DB4-BD3D-416FFDAB3EF5}" type="presParOf" srcId="{005D54AB-68E8-4A19-844A-7DEE4C2A6383}" destId="{B308124D-9439-4328-9171-643906E01E41}" srcOrd="2" destOrd="0" presId="urn:microsoft.com/office/officeart/2018/2/layout/IconVerticalSolidList"/>
    <dgm:cxn modelId="{5BCD8FF7-0AC1-4325-85CC-974685B576D9}" type="presParOf" srcId="{005D54AB-68E8-4A19-844A-7DEE4C2A6383}" destId="{3989C44F-AD84-4449-9FFC-C97E3D6F59CA}" srcOrd="3" destOrd="0" presId="urn:microsoft.com/office/officeart/2018/2/layout/IconVerticalSolidList"/>
    <dgm:cxn modelId="{7483C684-3197-4EA5-A142-BB54769E33BF}" type="presParOf" srcId="{9022B237-4A85-495B-9025-BF1BD9BA2AB0}" destId="{01216935-1255-49E5-9FA1-4E076820E305}" srcOrd="1" destOrd="0" presId="urn:microsoft.com/office/officeart/2018/2/layout/IconVerticalSolidList"/>
    <dgm:cxn modelId="{75F3C09F-C375-4D50-9787-99D588D13474}" type="presParOf" srcId="{9022B237-4A85-495B-9025-BF1BD9BA2AB0}" destId="{B915C185-919B-4705-9D75-A3D3B2660FE0}" srcOrd="2" destOrd="0" presId="urn:microsoft.com/office/officeart/2018/2/layout/IconVerticalSolidList"/>
    <dgm:cxn modelId="{A666083B-06BB-4466-A993-2971F555D355}" type="presParOf" srcId="{B915C185-919B-4705-9D75-A3D3B2660FE0}" destId="{29BAC595-6587-48EE-9E3D-6FDCF67F21DD}" srcOrd="0" destOrd="0" presId="urn:microsoft.com/office/officeart/2018/2/layout/IconVerticalSolidList"/>
    <dgm:cxn modelId="{3AD8CB46-B8FE-469A-9331-6EA8C2B2B487}" type="presParOf" srcId="{B915C185-919B-4705-9D75-A3D3B2660FE0}" destId="{E6652363-0573-4D7F-BB95-ACCC1AACB90F}" srcOrd="1" destOrd="0" presId="urn:microsoft.com/office/officeart/2018/2/layout/IconVerticalSolidList"/>
    <dgm:cxn modelId="{7785BF61-810E-4BE7-907E-BD9ABB846506}" type="presParOf" srcId="{B915C185-919B-4705-9D75-A3D3B2660FE0}" destId="{E7DF1C49-A0A0-4115-B532-8FC1B69037A4}" srcOrd="2" destOrd="0" presId="urn:microsoft.com/office/officeart/2018/2/layout/IconVerticalSolidList"/>
    <dgm:cxn modelId="{0314CF43-9AF6-416A-A9D3-D0361B34B8F8}" type="presParOf" srcId="{B915C185-919B-4705-9D75-A3D3B2660FE0}" destId="{32D561EE-F91E-4A04-9C61-5E9C774D9BC9}" srcOrd="3" destOrd="0" presId="urn:microsoft.com/office/officeart/2018/2/layout/IconVerticalSolidList"/>
    <dgm:cxn modelId="{20178356-11C2-4D85-B61E-5E13A19D5FEE}" type="presParOf" srcId="{9022B237-4A85-495B-9025-BF1BD9BA2AB0}" destId="{9C1CA86B-AAC8-4466-A4C4-AD2E765C83AE}" srcOrd="3" destOrd="0" presId="urn:microsoft.com/office/officeart/2018/2/layout/IconVerticalSolidList"/>
    <dgm:cxn modelId="{67CAEB58-7FDC-45B1-943B-A453CEC02AEC}" type="presParOf" srcId="{9022B237-4A85-495B-9025-BF1BD9BA2AB0}" destId="{5CECB957-1229-4798-AE6F-31CC0942015E}" srcOrd="4" destOrd="0" presId="urn:microsoft.com/office/officeart/2018/2/layout/IconVerticalSolidList"/>
    <dgm:cxn modelId="{141A310E-6EF4-4199-8A9E-958A0559B797}" type="presParOf" srcId="{5CECB957-1229-4798-AE6F-31CC0942015E}" destId="{87B2FB0E-CA30-4F4F-B80C-F3A2A53275FD}" srcOrd="0" destOrd="0" presId="urn:microsoft.com/office/officeart/2018/2/layout/IconVerticalSolidList"/>
    <dgm:cxn modelId="{78F25EA4-3BF5-463E-A75D-B86EEE71B286}" type="presParOf" srcId="{5CECB957-1229-4798-AE6F-31CC0942015E}" destId="{A562A313-C756-4D33-9ACD-64E60928BBE6}" srcOrd="1" destOrd="0" presId="urn:microsoft.com/office/officeart/2018/2/layout/IconVerticalSolidList"/>
    <dgm:cxn modelId="{0926B5B0-A017-43B6-B279-F9C8ED22FC38}" type="presParOf" srcId="{5CECB957-1229-4798-AE6F-31CC0942015E}" destId="{E7C9DA9C-3577-4C88-9B13-F4F8282CB4B1}" srcOrd="2" destOrd="0" presId="urn:microsoft.com/office/officeart/2018/2/layout/IconVerticalSolidList"/>
    <dgm:cxn modelId="{D7FF3F1E-88D3-40C3-9542-DAB3EFEC7670}" type="presParOf" srcId="{5CECB957-1229-4798-AE6F-31CC0942015E}" destId="{D2B8DFF4-1439-4D8F-BBAF-BC11F7E5F41F}" srcOrd="3" destOrd="0" presId="urn:microsoft.com/office/officeart/2018/2/layout/IconVerticalSoli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68DB33-DDAF-4A18-A529-EAF79390EE0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B0B4AA45-0DB4-4CCD-9438-98CA92D8C75F}">
      <dgm:prSet custT="1"/>
      <dgm:spPr/>
      <dgm:t>
        <a:bodyPr/>
        <a:lstStyle/>
        <a:p>
          <a:r>
            <a:rPr lang="en-IN" sz="1000" dirty="0"/>
            <a:t>Data Collection Stock price from NSE ( National Stock Exchange – India )</a:t>
          </a:r>
          <a:endParaRPr lang="en-US" sz="1000" dirty="0"/>
        </a:p>
      </dgm:t>
    </dgm:pt>
    <dgm:pt modelId="{95E555F5-5021-4B62-81AB-BD7894129E80}" type="parTrans" cxnId="{4580506A-C765-4CDD-840F-96E0E63FA961}">
      <dgm:prSet/>
      <dgm:spPr/>
      <dgm:t>
        <a:bodyPr/>
        <a:lstStyle/>
        <a:p>
          <a:endParaRPr lang="en-US"/>
        </a:p>
      </dgm:t>
    </dgm:pt>
    <dgm:pt modelId="{5B31B3E8-86C1-44AE-BFB8-E05C3FCBB918}" type="sibTrans" cxnId="{4580506A-C765-4CDD-840F-96E0E63FA961}">
      <dgm:prSet/>
      <dgm:spPr/>
      <dgm:t>
        <a:bodyPr/>
        <a:lstStyle/>
        <a:p>
          <a:endParaRPr lang="en-US"/>
        </a:p>
      </dgm:t>
    </dgm:pt>
    <dgm:pt modelId="{804DE7F9-CFC3-482E-8197-98B5F1B45C6C}">
      <dgm:prSet/>
      <dgm:spPr/>
      <dgm:t>
        <a:bodyPr/>
        <a:lstStyle/>
        <a:p>
          <a:r>
            <a:rPr lang="en-IN" dirty="0"/>
            <a:t>Select quantity of data input to Neural Network</a:t>
          </a:r>
          <a:endParaRPr lang="en-US" dirty="0"/>
        </a:p>
      </dgm:t>
    </dgm:pt>
    <dgm:pt modelId="{5C39E95F-AB26-448C-814E-92B72D47FED6}" type="parTrans" cxnId="{2A690067-C531-4172-B55E-4E4E27984DC5}">
      <dgm:prSet/>
      <dgm:spPr/>
      <dgm:t>
        <a:bodyPr/>
        <a:lstStyle/>
        <a:p>
          <a:endParaRPr lang="en-US"/>
        </a:p>
      </dgm:t>
    </dgm:pt>
    <dgm:pt modelId="{95E3F476-59BA-462F-A025-6B231FADB4D4}" type="sibTrans" cxnId="{2A690067-C531-4172-B55E-4E4E27984DC5}">
      <dgm:prSet/>
      <dgm:spPr/>
      <dgm:t>
        <a:bodyPr/>
        <a:lstStyle/>
        <a:p>
          <a:endParaRPr lang="en-US"/>
        </a:p>
      </dgm:t>
    </dgm:pt>
    <dgm:pt modelId="{9C737945-493D-4A14-988E-AFF7CDE2AF96}">
      <dgm:prSet/>
      <dgm:spPr/>
      <dgm:t>
        <a:bodyPr/>
        <a:lstStyle/>
        <a:p>
          <a:r>
            <a:rPr lang="en-US" dirty="0"/>
            <a:t>Data Preprocessing</a:t>
          </a:r>
        </a:p>
      </dgm:t>
    </dgm:pt>
    <dgm:pt modelId="{8081C38D-C37F-4F0D-BF8E-4CC27A68AF4D}" type="parTrans" cxnId="{8A143DD4-1CAA-4655-B637-51340970E363}">
      <dgm:prSet/>
      <dgm:spPr/>
      <dgm:t>
        <a:bodyPr/>
        <a:lstStyle/>
        <a:p>
          <a:endParaRPr lang="en-US"/>
        </a:p>
      </dgm:t>
    </dgm:pt>
    <dgm:pt modelId="{B2331000-D520-44CF-9267-08ACEC0FC10E}" type="sibTrans" cxnId="{8A143DD4-1CAA-4655-B637-51340970E363}">
      <dgm:prSet/>
      <dgm:spPr/>
      <dgm:t>
        <a:bodyPr/>
        <a:lstStyle/>
        <a:p>
          <a:endParaRPr lang="en-US"/>
        </a:p>
      </dgm:t>
    </dgm:pt>
    <dgm:pt modelId="{285669F6-905E-475B-B745-97C0D96CF374}">
      <dgm:prSet/>
      <dgm:spPr/>
      <dgm:t>
        <a:bodyPr/>
        <a:lstStyle/>
        <a:p>
          <a:r>
            <a:rPr lang="en-IN"/>
            <a:t>Split data for training and test data.</a:t>
          </a:r>
          <a:endParaRPr lang="en-US"/>
        </a:p>
      </dgm:t>
    </dgm:pt>
    <dgm:pt modelId="{7CB0852B-1AB8-4166-AAF5-93F3C270A163}" type="parTrans" cxnId="{61090DAA-6AFC-4807-B875-6274A06C7472}">
      <dgm:prSet/>
      <dgm:spPr/>
      <dgm:t>
        <a:bodyPr/>
        <a:lstStyle/>
        <a:p>
          <a:endParaRPr lang="en-US"/>
        </a:p>
      </dgm:t>
    </dgm:pt>
    <dgm:pt modelId="{1B482A84-E81C-4271-9E0D-F9728F9070FF}" type="sibTrans" cxnId="{61090DAA-6AFC-4807-B875-6274A06C7472}">
      <dgm:prSet/>
      <dgm:spPr/>
      <dgm:t>
        <a:bodyPr/>
        <a:lstStyle/>
        <a:p>
          <a:endParaRPr lang="en-US"/>
        </a:p>
      </dgm:t>
    </dgm:pt>
    <dgm:pt modelId="{FB3ACD4D-9737-417C-8941-6E0E0EA2AA97}">
      <dgm:prSet/>
      <dgm:spPr/>
      <dgm:t>
        <a:bodyPr/>
        <a:lstStyle/>
        <a:p>
          <a:r>
            <a:rPr lang="en-US" dirty="0"/>
            <a:t>Train Model</a:t>
          </a:r>
        </a:p>
      </dgm:t>
    </dgm:pt>
    <dgm:pt modelId="{95E547A1-1132-4D90-A1B3-44BD748884AE}" type="parTrans" cxnId="{EE176244-2377-4679-9562-55195076210F}">
      <dgm:prSet/>
      <dgm:spPr/>
      <dgm:t>
        <a:bodyPr/>
        <a:lstStyle/>
        <a:p>
          <a:endParaRPr lang="en-US"/>
        </a:p>
      </dgm:t>
    </dgm:pt>
    <dgm:pt modelId="{9DB46808-7D91-4AD2-AE2F-A580423A4C07}" type="sibTrans" cxnId="{EE176244-2377-4679-9562-55195076210F}">
      <dgm:prSet/>
      <dgm:spPr/>
      <dgm:t>
        <a:bodyPr/>
        <a:lstStyle/>
        <a:p>
          <a:endParaRPr lang="en-US"/>
        </a:p>
      </dgm:t>
    </dgm:pt>
    <dgm:pt modelId="{7BE755CA-21E7-4A9A-93CB-45F154C82770}">
      <dgm:prSet/>
      <dgm:spPr/>
      <dgm:t>
        <a:bodyPr/>
        <a:lstStyle/>
        <a:p>
          <a:r>
            <a:rPr lang="en-US" dirty="0"/>
            <a:t>Run Model for Prediction</a:t>
          </a:r>
        </a:p>
      </dgm:t>
    </dgm:pt>
    <dgm:pt modelId="{B028AAB2-4FA1-417F-ADB7-60B8E594757A}" type="parTrans" cxnId="{BF333969-12E7-4A27-A002-9628C913DF44}">
      <dgm:prSet/>
      <dgm:spPr/>
      <dgm:t>
        <a:bodyPr/>
        <a:lstStyle/>
        <a:p>
          <a:endParaRPr lang="en-US"/>
        </a:p>
      </dgm:t>
    </dgm:pt>
    <dgm:pt modelId="{35BE80A0-BA97-4E61-8EEF-597802CFE05B}" type="sibTrans" cxnId="{BF333969-12E7-4A27-A002-9628C913DF44}">
      <dgm:prSet/>
      <dgm:spPr/>
      <dgm:t>
        <a:bodyPr/>
        <a:lstStyle/>
        <a:p>
          <a:endParaRPr lang="en-US"/>
        </a:p>
      </dgm:t>
    </dgm:pt>
    <dgm:pt modelId="{9263DB97-5A29-483B-875A-95DA588F3301}">
      <dgm:prSet/>
      <dgm:spPr/>
      <dgm:t>
        <a:bodyPr/>
        <a:lstStyle/>
        <a:p>
          <a:r>
            <a:rPr lang="en-US" dirty="0"/>
            <a:t>Run Model for Forecasting</a:t>
          </a:r>
        </a:p>
      </dgm:t>
    </dgm:pt>
    <dgm:pt modelId="{78E94A1D-8B02-449C-9633-DFFD52B67828}" type="parTrans" cxnId="{EA049F78-ECF1-4B4C-BD68-0AEE517E7251}">
      <dgm:prSet/>
      <dgm:spPr/>
      <dgm:t>
        <a:bodyPr/>
        <a:lstStyle/>
        <a:p>
          <a:endParaRPr lang="en-US"/>
        </a:p>
      </dgm:t>
    </dgm:pt>
    <dgm:pt modelId="{FC400A88-0E54-4479-BFDC-EB126B76EE1E}" type="sibTrans" cxnId="{EA049F78-ECF1-4B4C-BD68-0AEE517E7251}">
      <dgm:prSet/>
      <dgm:spPr/>
      <dgm:t>
        <a:bodyPr/>
        <a:lstStyle/>
        <a:p>
          <a:endParaRPr lang="en-US"/>
        </a:p>
      </dgm:t>
    </dgm:pt>
    <dgm:pt modelId="{06360646-6EBB-473C-908E-902AD0A1AA9B}">
      <dgm:prSet/>
      <dgm:spPr/>
      <dgm:t>
        <a:bodyPr/>
        <a:lstStyle/>
        <a:p>
          <a:r>
            <a:rPr lang="en-US" dirty="0"/>
            <a:t>Visualize the Prediction and Forecasting.</a:t>
          </a:r>
        </a:p>
      </dgm:t>
    </dgm:pt>
    <dgm:pt modelId="{D00D5BFF-8BBE-46A2-B7A5-8BAC9A333D36}" type="parTrans" cxnId="{4650255A-7A92-47C7-B100-7AA3A081D429}">
      <dgm:prSet/>
      <dgm:spPr/>
      <dgm:t>
        <a:bodyPr/>
        <a:lstStyle/>
        <a:p>
          <a:endParaRPr lang="en-US"/>
        </a:p>
      </dgm:t>
    </dgm:pt>
    <dgm:pt modelId="{4709C227-6AE2-43E3-9CD6-AED285D54FD2}" type="sibTrans" cxnId="{4650255A-7A92-47C7-B100-7AA3A081D429}">
      <dgm:prSet/>
      <dgm:spPr/>
      <dgm:t>
        <a:bodyPr/>
        <a:lstStyle/>
        <a:p>
          <a:endParaRPr lang="en-US"/>
        </a:p>
      </dgm:t>
    </dgm:pt>
    <dgm:pt modelId="{95EF1C26-DFF6-435C-82AD-699F4A4D8D5D}">
      <dgm:prSet/>
      <dgm:spPr>
        <a:solidFill>
          <a:srgbClr val="00B0F0"/>
        </a:solidFill>
      </dgm:spPr>
      <dgm:t>
        <a:bodyPr/>
        <a:lstStyle/>
        <a:p>
          <a:r>
            <a:rPr lang="en-US" dirty="0"/>
            <a:t>Compare Prediction and Forecasting with ground truth </a:t>
          </a:r>
        </a:p>
      </dgm:t>
    </dgm:pt>
    <dgm:pt modelId="{5F37765D-C808-4D87-8173-9C27D0DD7D15}" type="parTrans" cxnId="{5E58B05A-E8C9-4625-8FFA-FC971B739667}">
      <dgm:prSet/>
      <dgm:spPr/>
      <dgm:t>
        <a:bodyPr/>
        <a:lstStyle/>
        <a:p>
          <a:endParaRPr lang="en-US"/>
        </a:p>
      </dgm:t>
    </dgm:pt>
    <dgm:pt modelId="{B0F22B97-F270-4C12-B7A4-8F50E3629FEC}" type="sibTrans" cxnId="{5E58B05A-E8C9-4625-8FFA-FC971B739667}">
      <dgm:prSet/>
      <dgm:spPr/>
      <dgm:t>
        <a:bodyPr/>
        <a:lstStyle/>
        <a:p>
          <a:endParaRPr lang="en-US"/>
        </a:p>
      </dgm:t>
    </dgm:pt>
    <dgm:pt modelId="{9BE06DC5-CD55-4E34-831C-B04864B17794}">
      <dgm:prSet custT="1"/>
      <dgm:spPr/>
      <dgm:t>
        <a:bodyPr/>
        <a:lstStyle/>
        <a:p>
          <a:r>
            <a:rPr lang="en-US" sz="1000" dirty="0"/>
            <a:t>Perform EDA</a:t>
          </a:r>
        </a:p>
      </dgm:t>
    </dgm:pt>
    <dgm:pt modelId="{C4904C0C-A944-4FA2-B2AB-B6CBB4B8D858}" type="parTrans" cxnId="{4797E79B-13B0-499B-8266-924D5CE18F4C}">
      <dgm:prSet/>
      <dgm:spPr/>
      <dgm:t>
        <a:bodyPr/>
        <a:lstStyle/>
        <a:p>
          <a:endParaRPr lang="en-US"/>
        </a:p>
      </dgm:t>
    </dgm:pt>
    <dgm:pt modelId="{9E421858-F37A-4B42-9A5B-F36E523B4B4D}" type="sibTrans" cxnId="{4797E79B-13B0-499B-8266-924D5CE18F4C}">
      <dgm:prSet/>
      <dgm:spPr/>
      <dgm:t>
        <a:bodyPr/>
        <a:lstStyle/>
        <a:p>
          <a:endParaRPr lang="en-US"/>
        </a:p>
      </dgm:t>
    </dgm:pt>
    <dgm:pt modelId="{A13E5BBD-8E29-4886-8A91-B85ACCC60DB6}" type="pres">
      <dgm:prSet presAssocID="{2368DB33-DDAF-4A18-A529-EAF79390EE05}" presName="Name0" presStyleCnt="0">
        <dgm:presLayoutVars>
          <dgm:dir/>
          <dgm:resizeHandles val="exact"/>
        </dgm:presLayoutVars>
      </dgm:prSet>
      <dgm:spPr/>
    </dgm:pt>
    <dgm:pt modelId="{DBCECFCC-EBDA-4F32-8EF0-408A535DCB23}" type="pres">
      <dgm:prSet presAssocID="{B0B4AA45-0DB4-4CCD-9438-98CA92D8C75F}" presName="node" presStyleLbl="node1" presStyleIdx="0" presStyleCnt="10">
        <dgm:presLayoutVars>
          <dgm:bulletEnabled val="1"/>
        </dgm:presLayoutVars>
      </dgm:prSet>
      <dgm:spPr/>
    </dgm:pt>
    <dgm:pt modelId="{F79FA7BD-44DD-425E-9959-E0785BCDFC85}" type="pres">
      <dgm:prSet presAssocID="{5B31B3E8-86C1-44AE-BFB8-E05C3FCBB918}" presName="sibTrans" presStyleLbl="sibTrans1D1" presStyleIdx="0" presStyleCnt="9"/>
      <dgm:spPr/>
    </dgm:pt>
    <dgm:pt modelId="{BA26B48D-FB00-4489-9B28-A5BA064F7F33}" type="pres">
      <dgm:prSet presAssocID="{5B31B3E8-86C1-44AE-BFB8-E05C3FCBB918}" presName="connectorText" presStyleLbl="sibTrans1D1" presStyleIdx="0" presStyleCnt="9"/>
      <dgm:spPr/>
    </dgm:pt>
    <dgm:pt modelId="{7B3E60BF-3616-4D0E-A8FB-F7009217BF8C}" type="pres">
      <dgm:prSet presAssocID="{9BE06DC5-CD55-4E34-831C-B04864B17794}" presName="node" presStyleLbl="node1" presStyleIdx="1" presStyleCnt="10">
        <dgm:presLayoutVars>
          <dgm:bulletEnabled val="1"/>
        </dgm:presLayoutVars>
      </dgm:prSet>
      <dgm:spPr/>
    </dgm:pt>
    <dgm:pt modelId="{70E0FF93-DA62-4DA6-9754-A52BFDBB19FF}" type="pres">
      <dgm:prSet presAssocID="{9E421858-F37A-4B42-9A5B-F36E523B4B4D}" presName="sibTrans" presStyleLbl="sibTrans1D1" presStyleIdx="1" presStyleCnt="9"/>
      <dgm:spPr/>
    </dgm:pt>
    <dgm:pt modelId="{0821156E-38A9-4AB5-AA5F-5A6705856C30}" type="pres">
      <dgm:prSet presAssocID="{9E421858-F37A-4B42-9A5B-F36E523B4B4D}" presName="connectorText" presStyleLbl="sibTrans1D1" presStyleIdx="1" presStyleCnt="9"/>
      <dgm:spPr/>
    </dgm:pt>
    <dgm:pt modelId="{BBE5B9BF-2E18-4F15-8BFC-AED3F40E9FB8}" type="pres">
      <dgm:prSet presAssocID="{804DE7F9-CFC3-482E-8197-98B5F1B45C6C}" presName="node" presStyleLbl="node1" presStyleIdx="2" presStyleCnt="10">
        <dgm:presLayoutVars>
          <dgm:bulletEnabled val="1"/>
        </dgm:presLayoutVars>
      </dgm:prSet>
      <dgm:spPr/>
    </dgm:pt>
    <dgm:pt modelId="{9AA7E5FA-D6F7-4AB7-AD34-FCD6CF539384}" type="pres">
      <dgm:prSet presAssocID="{95E3F476-59BA-462F-A025-6B231FADB4D4}" presName="sibTrans" presStyleLbl="sibTrans1D1" presStyleIdx="2" presStyleCnt="9"/>
      <dgm:spPr/>
    </dgm:pt>
    <dgm:pt modelId="{723C82A3-E263-4528-936D-2179A6B4119E}" type="pres">
      <dgm:prSet presAssocID="{95E3F476-59BA-462F-A025-6B231FADB4D4}" presName="connectorText" presStyleLbl="sibTrans1D1" presStyleIdx="2" presStyleCnt="9"/>
      <dgm:spPr/>
    </dgm:pt>
    <dgm:pt modelId="{D1A0A846-857F-402B-AEC5-EDF76D244AF4}" type="pres">
      <dgm:prSet presAssocID="{9C737945-493D-4A14-988E-AFF7CDE2AF96}" presName="node" presStyleLbl="node1" presStyleIdx="3" presStyleCnt="10">
        <dgm:presLayoutVars>
          <dgm:bulletEnabled val="1"/>
        </dgm:presLayoutVars>
      </dgm:prSet>
      <dgm:spPr/>
    </dgm:pt>
    <dgm:pt modelId="{790D8D3D-6AB8-4CA0-9CF5-570721BE0D96}" type="pres">
      <dgm:prSet presAssocID="{B2331000-D520-44CF-9267-08ACEC0FC10E}" presName="sibTrans" presStyleLbl="sibTrans1D1" presStyleIdx="3" presStyleCnt="9"/>
      <dgm:spPr/>
    </dgm:pt>
    <dgm:pt modelId="{82B601AE-EFF9-4B38-8BCF-DF85ACCD820D}" type="pres">
      <dgm:prSet presAssocID="{B2331000-D520-44CF-9267-08ACEC0FC10E}" presName="connectorText" presStyleLbl="sibTrans1D1" presStyleIdx="3" presStyleCnt="9"/>
      <dgm:spPr/>
    </dgm:pt>
    <dgm:pt modelId="{6C4C6439-ACEA-45B8-BE08-E7C727E7B8EC}" type="pres">
      <dgm:prSet presAssocID="{285669F6-905E-475B-B745-97C0D96CF374}" presName="node" presStyleLbl="node1" presStyleIdx="4" presStyleCnt="10">
        <dgm:presLayoutVars>
          <dgm:bulletEnabled val="1"/>
        </dgm:presLayoutVars>
      </dgm:prSet>
      <dgm:spPr/>
    </dgm:pt>
    <dgm:pt modelId="{87BD0462-5599-4AC7-8DF4-415C0111E75D}" type="pres">
      <dgm:prSet presAssocID="{1B482A84-E81C-4271-9E0D-F9728F9070FF}" presName="sibTrans" presStyleLbl="sibTrans1D1" presStyleIdx="4" presStyleCnt="9"/>
      <dgm:spPr/>
    </dgm:pt>
    <dgm:pt modelId="{E23E3835-BF12-4068-A09C-D174263C51ED}" type="pres">
      <dgm:prSet presAssocID="{1B482A84-E81C-4271-9E0D-F9728F9070FF}" presName="connectorText" presStyleLbl="sibTrans1D1" presStyleIdx="4" presStyleCnt="9"/>
      <dgm:spPr/>
    </dgm:pt>
    <dgm:pt modelId="{524C549C-D8F5-40B3-865C-47715DCE53B3}" type="pres">
      <dgm:prSet presAssocID="{FB3ACD4D-9737-417C-8941-6E0E0EA2AA97}" presName="node" presStyleLbl="node1" presStyleIdx="5" presStyleCnt="10">
        <dgm:presLayoutVars>
          <dgm:bulletEnabled val="1"/>
        </dgm:presLayoutVars>
      </dgm:prSet>
      <dgm:spPr/>
    </dgm:pt>
    <dgm:pt modelId="{8DA128BC-BD8F-49CA-A88E-50F97E259BB7}" type="pres">
      <dgm:prSet presAssocID="{9DB46808-7D91-4AD2-AE2F-A580423A4C07}" presName="sibTrans" presStyleLbl="sibTrans1D1" presStyleIdx="5" presStyleCnt="9"/>
      <dgm:spPr/>
    </dgm:pt>
    <dgm:pt modelId="{BD21B6D4-2F8B-46C0-A09C-7A7335ADDCFA}" type="pres">
      <dgm:prSet presAssocID="{9DB46808-7D91-4AD2-AE2F-A580423A4C07}" presName="connectorText" presStyleLbl="sibTrans1D1" presStyleIdx="5" presStyleCnt="9"/>
      <dgm:spPr/>
    </dgm:pt>
    <dgm:pt modelId="{13262830-EDFC-4081-AB73-D0E21FC31807}" type="pres">
      <dgm:prSet presAssocID="{7BE755CA-21E7-4A9A-93CB-45F154C82770}" presName="node" presStyleLbl="node1" presStyleIdx="6" presStyleCnt="10">
        <dgm:presLayoutVars>
          <dgm:bulletEnabled val="1"/>
        </dgm:presLayoutVars>
      </dgm:prSet>
      <dgm:spPr/>
    </dgm:pt>
    <dgm:pt modelId="{855F39D9-4ABE-4DB5-B4C5-D17F83068198}" type="pres">
      <dgm:prSet presAssocID="{35BE80A0-BA97-4E61-8EEF-597802CFE05B}" presName="sibTrans" presStyleLbl="sibTrans1D1" presStyleIdx="6" presStyleCnt="9"/>
      <dgm:spPr/>
    </dgm:pt>
    <dgm:pt modelId="{EE3BB65B-3B61-4DEA-982E-3CC91379AF0F}" type="pres">
      <dgm:prSet presAssocID="{35BE80A0-BA97-4E61-8EEF-597802CFE05B}" presName="connectorText" presStyleLbl="sibTrans1D1" presStyleIdx="6" presStyleCnt="9"/>
      <dgm:spPr/>
    </dgm:pt>
    <dgm:pt modelId="{11D5E27E-C3FD-47A3-8682-B076364F71E5}" type="pres">
      <dgm:prSet presAssocID="{9263DB97-5A29-483B-875A-95DA588F3301}" presName="node" presStyleLbl="node1" presStyleIdx="7" presStyleCnt="10">
        <dgm:presLayoutVars>
          <dgm:bulletEnabled val="1"/>
        </dgm:presLayoutVars>
      </dgm:prSet>
      <dgm:spPr/>
    </dgm:pt>
    <dgm:pt modelId="{8F8653AF-149B-49D8-BBF2-BA0A21F23C91}" type="pres">
      <dgm:prSet presAssocID="{FC400A88-0E54-4479-BFDC-EB126B76EE1E}" presName="sibTrans" presStyleLbl="sibTrans1D1" presStyleIdx="7" presStyleCnt="9"/>
      <dgm:spPr/>
    </dgm:pt>
    <dgm:pt modelId="{DD2D5332-8C42-488E-A276-F540E9354260}" type="pres">
      <dgm:prSet presAssocID="{FC400A88-0E54-4479-BFDC-EB126B76EE1E}" presName="connectorText" presStyleLbl="sibTrans1D1" presStyleIdx="7" presStyleCnt="9"/>
      <dgm:spPr/>
    </dgm:pt>
    <dgm:pt modelId="{A0DBD389-FC7C-4467-B972-B5F615E2A123}" type="pres">
      <dgm:prSet presAssocID="{06360646-6EBB-473C-908E-902AD0A1AA9B}" presName="node" presStyleLbl="node1" presStyleIdx="8" presStyleCnt="10">
        <dgm:presLayoutVars>
          <dgm:bulletEnabled val="1"/>
        </dgm:presLayoutVars>
      </dgm:prSet>
      <dgm:spPr/>
    </dgm:pt>
    <dgm:pt modelId="{1BC69B40-1954-4B2B-BACA-6F4D90C8DC26}" type="pres">
      <dgm:prSet presAssocID="{4709C227-6AE2-43E3-9CD6-AED285D54FD2}" presName="sibTrans" presStyleLbl="sibTrans1D1" presStyleIdx="8" presStyleCnt="9"/>
      <dgm:spPr/>
    </dgm:pt>
    <dgm:pt modelId="{1D66CE5E-77F6-46E8-9E46-560289CF6868}" type="pres">
      <dgm:prSet presAssocID="{4709C227-6AE2-43E3-9CD6-AED285D54FD2}" presName="connectorText" presStyleLbl="sibTrans1D1" presStyleIdx="8" presStyleCnt="9"/>
      <dgm:spPr/>
    </dgm:pt>
    <dgm:pt modelId="{C25B37D3-41DD-4AF9-A97B-9BC608D73C81}" type="pres">
      <dgm:prSet presAssocID="{95EF1C26-DFF6-435C-82AD-699F4A4D8D5D}" presName="node" presStyleLbl="node1" presStyleIdx="9" presStyleCnt="10" custScaleX="163248">
        <dgm:presLayoutVars>
          <dgm:bulletEnabled val="1"/>
        </dgm:presLayoutVars>
      </dgm:prSet>
      <dgm:spPr/>
    </dgm:pt>
  </dgm:ptLst>
  <dgm:cxnLst>
    <dgm:cxn modelId="{3B725906-2329-434B-A5AB-3D3BBE84C856}" type="presOf" srcId="{5B31B3E8-86C1-44AE-BFB8-E05C3FCBB918}" destId="{BA26B48D-FB00-4489-9B28-A5BA064F7F33}" srcOrd="1" destOrd="0" presId="urn:microsoft.com/office/officeart/2016/7/layout/RepeatingBendingProcessNew"/>
    <dgm:cxn modelId="{99A0D90E-08CF-48BA-863C-C364188E1ADC}" type="presOf" srcId="{7BE755CA-21E7-4A9A-93CB-45F154C82770}" destId="{13262830-EDFC-4081-AB73-D0E21FC31807}" srcOrd="0" destOrd="0" presId="urn:microsoft.com/office/officeart/2016/7/layout/RepeatingBendingProcessNew"/>
    <dgm:cxn modelId="{40D7AE17-30F6-415F-AA5D-C364AB4BC2CE}" type="presOf" srcId="{804DE7F9-CFC3-482E-8197-98B5F1B45C6C}" destId="{BBE5B9BF-2E18-4F15-8BFC-AED3F40E9FB8}" srcOrd="0" destOrd="0" presId="urn:microsoft.com/office/officeart/2016/7/layout/RepeatingBendingProcessNew"/>
    <dgm:cxn modelId="{6897A51C-1552-4BFB-B320-3FC707D25490}" type="presOf" srcId="{FC400A88-0E54-4479-BFDC-EB126B76EE1E}" destId="{8F8653AF-149B-49D8-BBF2-BA0A21F23C91}" srcOrd="0" destOrd="0" presId="urn:microsoft.com/office/officeart/2016/7/layout/RepeatingBendingProcessNew"/>
    <dgm:cxn modelId="{7802972A-2B54-471E-B305-AEBAF1049AC7}" type="presOf" srcId="{9E421858-F37A-4B42-9A5B-F36E523B4B4D}" destId="{70E0FF93-DA62-4DA6-9754-A52BFDBB19FF}" srcOrd="0" destOrd="0" presId="urn:microsoft.com/office/officeart/2016/7/layout/RepeatingBendingProcessNew"/>
    <dgm:cxn modelId="{CF27B62A-241D-4145-A2D5-E7452BDFF808}" type="presOf" srcId="{2368DB33-DDAF-4A18-A529-EAF79390EE05}" destId="{A13E5BBD-8E29-4886-8A91-B85ACCC60DB6}" srcOrd="0" destOrd="0" presId="urn:microsoft.com/office/officeart/2016/7/layout/RepeatingBendingProcessNew"/>
    <dgm:cxn modelId="{1F53F434-8ACF-4658-84E6-9D0E3C109F09}" type="presOf" srcId="{06360646-6EBB-473C-908E-902AD0A1AA9B}" destId="{A0DBD389-FC7C-4467-B972-B5F615E2A123}" srcOrd="0" destOrd="0" presId="urn:microsoft.com/office/officeart/2016/7/layout/RepeatingBendingProcessNew"/>
    <dgm:cxn modelId="{3505F640-5B1E-409F-B61F-04D663B13189}" type="presOf" srcId="{35BE80A0-BA97-4E61-8EEF-597802CFE05B}" destId="{EE3BB65B-3B61-4DEA-982E-3CC91379AF0F}" srcOrd="1" destOrd="0" presId="urn:microsoft.com/office/officeart/2016/7/layout/RepeatingBendingProcessNew"/>
    <dgm:cxn modelId="{EE176244-2377-4679-9562-55195076210F}" srcId="{2368DB33-DDAF-4A18-A529-EAF79390EE05}" destId="{FB3ACD4D-9737-417C-8941-6E0E0EA2AA97}" srcOrd="5" destOrd="0" parTransId="{95E547A1-1132-4D90-A1B3-44BD748884AE}" sibTransId="{9DB46808-7D91-4AD2-AE2F-A580423A4C07}"/>
    <dgm:cxn modelId="{64088165-31E2-4433-A10A-110032198EF7}" type="presOf" srcId="{9C737945-493D-4A14-988E-AFF7CDE2AF96}" destId="{D1A0A846-857F-402B-AEC5-EDF76D244AF4}" srcOrd="0" destOrd="0" presId="urn:microsoft.com/office/officeart/2016/7/layout/RepeatingBendingProcessNew"/>
    <dgm:cxn modelId="{E162C246-5FC4-4334-A75D-021989F13EE7}" type="presOf" srcId="{35BE80A0-BA97-4E61-8EEF-597802CFE05B}" destId="{855F39D9-4ABE-4DB5-B4C5-D17F83068198}" srcOrd="0" destOrd="0" presId="urn:microsoft.com/office/officeart/2016/7/layout/RepeatingBendingProcessNew"/>
    <dgm:cxn modelId="{2A690067-C531-4172-B55E-4E4E27984DC5}" srcId="{2368DB33-DDAF-4A18-A529-EAF79390EE05}" destId="{804DE7F9-CFC3-482E-8197-98B5F1B45C6C}" srcOrd="2" destOrd="0" parTransId="{5C39E95F-AB26-448C-814E-92B72D47FED6}" sibTransId="{95E3F476-59BA-462F-A025-6B231FADB4D4}"/>
    <dgm:cxn modelId="{BF333969-12E7-4A27-A002-9628C913DF44}" srcId="{2368DB33-DDAF-4A18-A529-EAF79390EE05}" destId="{7BE755CA-21E7-4A9A-93CB-45F154C82770}" srcOrd="6" destOrd="0" parTransId="{B028AAB2-4FA1-417F-ADB7-60B8E594757A}" sibTransId="{35BE80A0-BA97-4E61-8EEF-597802CFE05B}"/>
    <dgm:cxn modelId="{4580506A-C765-4CDD-840F-96E0E63FA961}" srcId="{2368DB33-DDAF-4A18-A529-EAF79390EE05}" destId="{B0B4AA45-0DB4-4CCD-9438-98CA92D8C75F}" srcOrd="0" destOrd="0" parTransId="{95E555F5-5021-4B62-81AB-BD7894129E80}" sibTransId="{5B31B3E8-86C1-44AE-BFB8-E05C3FCBB918}"/>
    <dgm:cxn modelId="{BEBB3254-E8CE-4C54-AC2B-D572CA14AC1D}" type="presOf" srcId="{9E421858-F37A-4B42-9A5B-F36E523B4B4D}" destId="{0821156E-38A9-4AB5-AA5F-5A6705856C30}" srcOrd="1" destOrd="0" presId="urn:microsoft.com/office/officeart/2016/7/layout/RepeatingBendingProcessNew"/>
    <dgm:cxn modelId="{9E09C055-A700-45AF-A79D-269A20BFA5F1}" type="presOf" srcId="{9DB46808-7D91-4AD2-AE2F-A580423A4C07}" destId="{BD21B6D4-2F8B-46C0-A09C-7A7335ADDCFA}" srcOrd="1" destOrd="0" presId="urn:microsoft.com/office/officeart/2016/7/layout/RepeatingBendingProcessNew"/>
    <dgm:cxn modelId="{2C9A3457-DE66-4FFD-BC64-6975A64E1AE2}" type="presOf" srcId="{9263DB97-5A29-483B-875A-95DA588F3301}" destId="{11D5E27E-C3FD-47A3-8682-B076364F71E5}" srcOrd="0" destOrd="0" presId="urn:microsoft.com/office/officeart/2016/7/layout/RepeatingBendingProcessNew"/>
    <dgm:cxn modelId="{EA049F78-ECF1-4B4C-BD68-0AEE517E7251}" srcId="{2368DB33-DDAF-4A18-A529-EAF79390EE05}" destId="{9263DB97-5A29-483B-875A-95DA588F3301}" srcOrd="7" destOrd="0" parTransId="{78E94A1D-8B02-449C-9633-DFFD52B67828}" sibTransId="{FC400A88-0E54-4479-BFDC-EB126B76EE1E}"/>
    <dgm:cxn modelId="{4650255A-7A92-47C7-B100-7AA3A081D429}" srcId="{2368DB33-DDAF-4A18-A529-EAF79390EE05}" destId="{06360646-6EBB-473C-908E-902AD0A1AA9B}" srcOrd="8" destOrd="0" parTransId="{D00D5BFF-8BBE-46A2-B7A5-8BAC9A333D36}" sibTransId="{4709C227-6AE2-43E3-9CD6-AED285D54FD2}"/>
    <dgm:cxn modelId="{5E58B05A-E8C9-4625-8FFA-FC971B739667}" srcId="{2368DB33-DDAF-4A18-A529-EAF79390EE05}" destId="{95EF1C26-DFF6-435C-82AD-699F4A4D8D5D}" srcOrd="9" destOrd="0" parTransId="{5F37765D-C808-4D87-8173-9C27D0DD7D15}" sibTransId="{B0F22B97-F270-4C12-B7A4-8F50E3629FEC}"/>
    <dgm:cxn modelId="{A683247D-1C8F-4DBB-8992-5434E00A160C}" type="presOf" srcId="{1B482A84-E81C-4271-9E0D-F9728F9070FF}" destId="{E23E3835-BF12-4068-A09C-D174263C51ED}" srcOrd="1" destOrd="0" presId="urn:microsoft.com/office/officeart/2016/7/layout/RepeatingBendingProcessNew"/>
    <dgm:cxn modelId="{AD2D8982-4F44-4FCB-8885-67AE2BEBFB65}" type="presOf" srcId="{5B31B3E8-86C1-44AE-BFB8-E05C3FCBB918}" destId="{F79FA7BD-44DD-425E-9959-E0785BCDFC85}" srcOrd="0" destOrd="0" presId="urn:microsoft.com/office/officeart/2016/7/layout/RepeatingBendingProcessNew"/>
    <dgm:cxn modelId="{9047CC90-0211-40F9-BB15-25B0F0C2DB2C}" type="presOf" srcId="{1B482A84-E81C-4271-9E0D-F9728F9070FF}" destId="{87BD0462-5599-4AC7-8DF4-415C0111E75D}" srcOrd="0" destOrd="0" presId="urn:microsoft.com/office/officeart/2016/7/layout/RepeatingBendingProcessNew"/>
    <dgm:cxn modelId="{8D517A94-1D67-4C91-A964-B3B8C318E85F}" type="presOf" srcId="{4709C227-6AE2-43E3-9CD6-AED285D54FD2}" destId="{1BC69B40-1954-4B2B-BACA-6F4D90C8DC26}" srcOrd="0" destOrd="0" presId="urn:microsoft.com/office/officeart/2016/7/layout/RepeatingBendingProcessNew"/>
    <dgm:cxn modelId="{AE74A697-1610-4946-9C33-530D1997EE7C}" type="presOf" srcId="{B2331000-D520-44CF-9267-08ACEC0FC10E}" destId="{82B601AE-EFF9-4B38-8BCF-DF85ACCD820D}" srcOrd="1" destOrd="0" presId="urn:microsoft.com/office/officeart/2016/7/layout/RepeatingBendingProcessNew"/>
    <dgm:cxn modelId="{6D7AD69A-CECF-44CE-ADAB-6D6FAD40E2C4}" type="presOf" srcId="{95E3F476-59BA-462F-A025-6B231FADB4D4}" destId="{9AA7E5FA-D6F7-4AB7-AD34-FCD6CF539384}" srcOrd="0" destOrd="0" presId="urn:microsoft.com/office/officeart/2016/7/layout/RepeatingBendingProcessNew"/>
    <dgm:cxn modelId="{4797E79B-13B0-499B-8266-924D5CE18F4C}" srcId="{2368DB33-DDAF-4A18-A529-EAF79390EE05}" destId="{9BE06DC5-CD55-4E34-831C-B04864B17794}" srcOrd="1" destOrd="0" parTransId="{C4904C0C-A944-4FA2-B2AB-B6CBB4B8D858}" sibTransId="{9E421858-F37A-4B42-9A5B-F36E523B4B4D}"/>
    <dgm:cxn modelId="{61090DAA-6AFC-4807-B875-6274A06C7472}" srcId="{2368DB33-DDAF-4A18-A529-EAF79390EE05}" destId="{285669F6-905E-475B-B745-97C0D96CF374}" srcOrd="4" destOrd="0" parTransId="{7CB0852B-1AB8-4166-AAF5-93F3C270A163}" sibTransId="{1B482A84-E81C-4271-9E0D-F9728F9070FF}"/>
    <dgm:cxn modelId="{86BBAAAB-B9E8-4AE7-AC24-84A320F6F0BB}" type="presOf" srcId="{FC400A88-0E54-4479-BFDC-EB126B76EE1E}" destId="{DD2D5332-8C42-488E-A276-F540E9354260}" srcOrd="1" destOrd="0" presId="urn:microsoft.com/office/officeart/2016/7/layout/RepeatingBendingProcessNew"/>
    <dgm:cxn modelId="{772E17B4-1326-4061-8CB8-DC4D73EE4151}" type="presOf" srcId="{95E3F476-59BA-462F-A025-6B231FADB4D4}" destId="{723C82A3-E263-4528-936D-2179A6B4119E}" srcOrd="1" destOrd="0" presId="urn:microsoft.com/office/officeart/2016/7/layout/RepeatingBendingProcessNew"/>
    <dgm:cxn modelId="{E3A8FAD0-57A5-4277-9584-35AF1DB92797}" type="presOf" srcId="{9BE06DC5-CD55-4E34-831C-B04864B17794}" destId="{7B3E60BF-3616-4D0E-A8FB-F7009217BF8C}" srcOrd="0" destOrd="0" presId="urn:microsoft.com/office/officeart/2016/7/layout/RepeatingBendingProcessNew"/>
    <dgm:cxn modelId="{8A143DD4-1CAA-4655-B637-51340970E363}" srcId="{2368DB33-DDAF-4A18-A529-EAF79390EE05}" destId="{9C737945-493D-4A14-988E-AFF7CDE2AF96}" srcOrd="3" destOrd="0" parTransId="{8081C38D-C37F-4F0D-BF8E-4CC27A68AF4D}" sibTransId="{B2331000-D520-44CF-9267-08ACEC0FC10E}"/>
    <dgm:cxn modelId="{D0BDFADD-33EE-4C36-B3C1-36C4E2AEB195}" type="presOf" srcId="{9DB46808-7D91-4AD2-AE2F-A580423A4C07}" destId="{8DA128BC-BD8F-49CA-A88E-50F97E259BB7}" srcOrd="0" destOrd="0" presId="urn:microsoft.com/office/officeart/2016/7/layout/RepeatingBendingProcessNew"/>
    <dgm:cxn modelId="{979DE3DE-768A-49A4-8E70-04153FF98F57}" type="presOf" srcId="{95EF1C26-DFF6-435C-82AD-699F4A4D8D5D}" destId="{C25B37D3-41DD-4AF9-A97B-9BC608D73C81}" srcOrd="0" destOrd="0" presId="urn:microsoft.com/office/officeart/2016/7/layout/RepeatingBendingProcessNew"/>
    <dgm:cxn modelId="{F66797E2-DC2C-493E-AF5B-9667F3B9190F}" type="presOf" srcId="{285669F6-905E-475B-B745-97C0D96CF374}" destId="{6C4C6439-ACEA-45B8-BE08-E7C727E7B8EC}" srcOrd="0" destOrd="0" presId="urn:microsoft.com/office/officeart/2016/7/layout/RepeatingBendingProcessNew"/>
    <dgm:cxn modelId="{A9D7C4EC-67E4-43F8-B6CE-57FFD21ED511}" type="presOf" srcId="{FB3ACD4D-9737-417C-8941-6E0E0EA2AA97}" destId="{524C549C-D8F5-40B3-865C-47715DCE53B3}" srcOrd="0" destOrd="0" presId="urn:microsoft.com/office/officeart/2016/7/layout/RepeatingBendingProcessNew"/>
    <dgm:cxn modelId="{B3EE5BF3-666B-4BB3-999D-A259404AD10A}" type="presOf" srcId="{4709C227-6AE2-43E3-9CD6-AED285D54FD2}" destId="{1D66CE5E-77F6-46E8-9E46-560289CF6868}" srcOrd="1" destOrd="0" presId="urn:microsoft.com/office/officeart/2016/7/layout/RepeatingBendingProcessNew"/>
    <dgm:cxn modelId="{04FE57FD-552F-42A8-948E-5D08F141C40D}" type="presOf" srcId="{B0B4AA45-0DB4-4CCD-9438-98CA92D8C75F}" destId="{DBCECFCC-EBDA-4F32-8EF0-408A535DCB23}" srcOrd="0" destOrd="0" presId="urn:microsoft.com/office/officeart/2016/7/layout/RepeatingBendingProcessNew"/>
    <dgm:cxn modelId="{7E9D8FFD-1124-465A-A03B-B8E92EAE628E}" type="presOf" srcId="{B2331000-D520-44CF-9267-08ACEC0FC10E}" destId="{790D8D3D-6AB8-4CA0-9CF5-570721BE0D96}" srcOrd="0" destOrd="0" presId="urn:microsoft.com/office/officeart/2016/7/layout/RepeatingBendingProcessNew"/>
    <dgm:cxn modelId="{03A40FA4-E588-4E27-A1B1-B2542ED4C657}" type="presParOf" srcId="{A13E5BBD-8E29-4886-8A91-B85ACCC60DB6}" destId="{DBCECFCC-EBDA-4F32-8EF0-408A535DCB23}" srcOrd="0" destOrd="0" presId="urn:microsoft.com/office/officeart/2016/7/layout/RepeatingBendingProcessNew"/>
    <dgm:cxn modelId="{BB737D6F-2D08-4D29-8989-195B68F4EF77}" type="presParOf" srcId="{A13E5BBD-8E29-4886-8A91-B85ACCC60DB6}" destId="{F79FA7BD-44DD-425E-9959-E0785BCDFC85}" srcOrd="1" destOrd="0" presId="urn:microsoft.com/office/officeart/2016/7/layout/RepeatingBendingProcessNew"/>
    <dgm:cxn modelId="{728462A0-634D-47BA-89DC-477AF582ADA9}" type="presParOf" srcId="{F79FA7BD-44DD-425E-9959-E0785BCDFC85}" destId="{BA26B48D-FB00-4489-9B28-A5BA064F7F33}" srcOrd="0" destOrd="0" presId="urn:microsoft.com/office/officeart/2016/7/layout/RepeatingBendingProcessNew"/>
    <dgm:cxn modelId="{61AC33AA-1F88-4BD5-9A31-92370E66EB75}" type="presParOf" srcId="{A13E5BBD-8E29-4886-8A91-B85ACCC60DB6}" destId="{7B3E60BF-3616-4D0E-A8FB-F7009217BF8C}" srcOrd="2" destOrd="0" presId="urn:microsoft.com/office/officeart/2016/7/layout/RepeatingBendingProcessNew"/>
    <dgm:cxn modelId="{9AA4C8AB-BC28-4DA9-BE36-9D14B6D3BCCA}" type="presParOf" srcId="{A13E5BBD-8E29-4886-8A91-B85ACCC60DB6}" destId="{70E0FF93-DA62-4DA6-9754-A52BFDBB19FF}" srcOrd="3" destOrd="0" presId="urn:microsoft.com/office/officeart/2016/7/layout/RepeatingBendingProcessNew"/>
    <dgm:cxn modelId="{F4823E9E-E70C-4316-96B5-EA1A87540D1A}" type="presParOf" srcId="{70E0FF93-DA62-4DA6-9754-A52BFDBB19FF}" destId="{0821156E-38A9-4AB5-AA5F-5A6705856C30}" srcOrd="0" destOrd="0" presId="urn:microsoft.com/office/officeart/2016/7/layout/RepeatingBendingProcessNew"/>
    <dgm:cxn modelId="{0F37C9BE-6D3C-46A0-A26D-3422ABF3698F}" type="presParOf" srcId="{A13E5BBD-8E29-4886-8A91-B85ACCC60DB6}" destId="{BBE5B9BF-2E18-4F15-8BFC-AED3F40E9FB8}" srcOrd="4" destOrd="0" presId="urn:microsoft.com/office/officeart/2016/7/layout/RepeatingBendingProcessNew"/>
    <dgm:cxn modelId="{8BDEBB65-3463-4AFF-BB59-26FBAFBC1B2C}" type="presParOf" srcId="{A13E5BBD-8E29-4886-8A91-B85ACCC60DB6}" destId="{9AA7E5FA-D6F7-4AB7-AD34-FCD6CF539384}" srcOrd="5" destOrd="0" presId="urn:microsoft.com/office/officeart/2016/7/layout/RepeatingBendingProcessNew"/>
    <dgm:cxn modelId="{AC5D44B1-39AE-4DE5-A380-4DE88F7E173F}" type="presParOf" srcId="{9AA7E5FA-D6F7-4AB7-AD34-FCD6CF539384}" destId="{723C82A3-E263-4528-936D-2179A6B4119E}" srcOrd="0" destOrd="0" presId="urn:microsoft.com/office/officeart/2016/7/layout/RepeatingBendingProcessNew"/>
    <dgm:cxn modelId="{3E4BDE20-DB46-4A97-9373-3BC6831C82B6}" type="presParOf" srcId="{A13E5BBD-8E29-4886-8A91-B85ACCC60DB6}" destId="{D1A0A846-857F-402B-AEC5-EDF76D244AF4}" srcOrd="6" destOrd="0" presId="urn:microsoft.com/office/officeart/2016/7/layout/RepeatingBendingProcessNew"/>
    <dgm:cxn modelId="{D0742B2E-C1A0-4035-9964-B9144FD56C8E}" type="presParOf" srcId="{A13E5BBD-8E29-4886-8A91-B85ACCC60DB6}" destId="{790D8D3D-6AB8-4CA0-9CF5-570721BE0D96}" srcOrd="7" destOrd="0" presId="urn:microsoft.com/office/officeart/2016/7/layout/RepeatingBendingProcessNew"/>
    <dgm:cxn modelId="{43A037A3-09CF-4AD7-A9F6-904F55275F34}" type="presParOf" srcId="{790D8D3D-6AB8-4CA0-9CF5-570721BE0D96}" destId="{82B601AE-EFF9-4B38-8BCF-DF85ACCD820D}" srcOrd="0" destOrd="0" presId="urn:microsoft.com/office/officeart/2016/7/layout/RepeatingBendingProcessNew"/>
    <dgm:cxn modelId="{88B11741-ACA0-4774-B050-0C73907F8CFD}" type="presParOf" srcId="{A13E5BBD-8E29-4886-8A91-B85ACCC60DB6}" destId="{6C4C6439-ACEA-45B8-BE08-E7C727E7B8EC}" srcOrd="8" destOrd="0" presId="urn:microsoft.com/office/officeart/2016/7/layout/RepeatingBendingProcessNew"/>
    <dgm:cxn modelId="{5183AA52-8A68-4071-B83B-3A8D5486EC82}" type="presParOf" srcId="{A13E5BBD-8E29-4886-8A91-B85ACCC60DB6}" destId="{87BD0462-5599-4AC7-8DF4-415C0111E75D}" srcOrd="9" destOrd="0" presId="urn:microsoft.com/office/officeart/2016/7/layout/RepeatingBendingProcessNew"/>
    <dgm:cxn modelId="{8771F6EA-E41E-4C84-88E7-305B0793FD0D}" type="presParOf" srcId="{87BD0462-5599-4AC7-8DF4-415C0111E75D}" destId="{E23E3835-BF12-4068-A09C-D174263C51ED}" srcOrd="0" destOrd="0" presId="urn:microsoft.com/office/officeart/2016/7/layout/RepeatingBendingProcessNew"/>
    <dgm:cxn modelId="{C817C359-96FA-4C69-A54A-2231BA3D706D}" type="presParOf" srcId="{A13E5BBD-8E29-4886-8A91-B85ACCC60DB6}" destId="{524C549C-D8F5-40B3-865C-47715DCE53B3}" srcOrd="10" destOrd="0" presId="urn:microsoft.com/office/officeart/2016/7/layout/RepeatingBendingProcessNew"/>
    <dgm:cxn modelId="{77D7CACC-244F-4D10-82E2-3E72005DC1A1}" type="presParOf" srcId="{A13E5BBD-8E29-4886-8A91-B85ACCC60DB6}" destId="{8DA128BC-BD8F-49CA-A88E-50F97E259BB7}" srcOrd="11" destOrd="0" presId="urn:microsoft.com/office/officeart/2016/7/layout/RepeatingBendingProcessNew"/>
    <dgm:cxn modelId="{28FD72F1-D39C-421B-B480-3E0CCD639378}" type="presParOf" srcId="{8DA128BC-BD8F-49CA-A88E-50F97E259BB7}" destId="{BD21B6D4-2F8B-46C0-A09C-7A7335ADDCFA}" srcOrd="0" destOrd="0" presId="urn:microsoft.com/office/officeart/2016/7/layout/RepeatingBendingProcessNew"/>
    <dgm:cxn modelId="{DE86D24D-DA2E-48E3-A875-890C6DC0F359}" type="presParOf" srcId="{A13E5BBD-8E29-4886-8A91-B85ACCC60DB6}" destId="{13262830-EDFC-4081-AB73-D0E21FC31807}" srcOrd="12" destOrd="0" presId="urn:microsoft.com/office/officeart/2016/7/layout/RepeatingBendingProcessNew"/>
    <dgm:cxn modelId="{D82EDFE0-CF34-4D75-8729-F125B209BC87}" type="presParOf" srcId="{A13E5BBD-8E29-4886-8A91-B85ACCC60DB6}" destId="{855F39D9-4ABE-4DB5-B4C5-D17F83068198}" srcOrd="13" destOrd="0" presId="urn:microsoft.com/office/officeart/2016/7/layout/RepeatingBendingProcessNew"/>
    <dgm:cxn modelId="{A2D74328-E659-40C6-A9A9-784C819D646E}" type="presParOf" srcId="{855F39D9-4ABE-4DB5-B4C5-D17F83068198}" destId="{EE3BB65B-3B61-4DEA-982E-3CC91379AF0F}" srcOrd="0" destOrd="0" presId="urn:microsoft.com/office/officeart/2016/7/layout/RepeatingBendingProcessNew"/>
    <dgm:cxn modelId="{553F4E37-1E16-4498-A439-E1BCD07EEBC4}" type="presParOf" srcId="{A13E5BBD-8E29-4886-8A91-B85ACCC60DB6}" destId="{11D5E27E-C3FD-47A3-8682-B076364F71E5}" srcOrd="14" destOrd="0" presId="urn:microsoft.com/office/officeart/2016/7/layout/RepeatingBendingProcessNew"/>
    <dgm:cxn modelId="{905B2DA3-758B-484B-9909-456ED141165F}" type="presParOf" srcId="{A13E5BBD-8E29-4886-8A91-B85ACCC60DB6}" destId="{8F8653AF-149B-49D8-BBF2-BA0A21F23C91}" srcOrd="15" destOrd="0" presId="urn:microsoft.com/office/officeart/2016/7/layout/RepeatingBendingProcessNew"/>
    <dgm:cxn modelId="{0D4ECE1E-346B-4362-8CF8-EDF0AE6F88DE}" type="presParOf" srcId="{8F8653AF-149B-49D8-BBF2-BA0A21F23C91}" destId="{DD2D5332-8C42-488E-A276-F540E9354260}" srcOrd="0" destOrd="0" presId="urn:microsoft.com/office/officeart/2016/7/layout/RepeatingBendingProcessNew"/>
    <dgm:cxn modelId="{CE0A954F-3C41-443A-B78D-617D4AC546AF}" type="presParOf" srcId="{A13E5BBD-8E29-4886-8A91-B85ACCC60DB6}" destId="{A0DBD389-FC7C-4467-B972-B5F615E2A123}" srcOrd="16" destOrd="0" presId="urn:microsoft.com/office/officeart/2016/7/layout/RepeatingBendingProcessNew"/>
    <dgm:cxn modelId="{74CF059C-1EDA-4CFC-A96B-8EF886D1DDC3}" type="presParOf" srcId="{A13E5BBD-8E29-4886-8A91-B85ACCC60DB6}" destId="{1BC69B40-1954-4B2B-BACA-6F4D90C8DC26}" srcOrd="17" destOrd="0" presId="urn:microsoft.com/office/officeart/2016/7/layout/RepeatingBendingProcessNew"/>
    <dgm:cxn modelId="{9A1FB3FF-2267-46B4-8F1B-7C29EE4C29CA}" type="presParOf" srcId="{1BC69B40-1954-4B2B-BACA-6F4D90C8DC26}" destId="{1D66CE5E-77F6-46E8-9E46-560289CF6868}" srcOrd="0" destOrd="0" presId="urn:microsoft.com/office/officeart/2016/7/layout/RepeatingBendingProcessNew"/>
    <dgm:cxn modelId="{909BE17E-AEEE-48CE-9687-B3BD93AEC5B3}" type="presParOf" srcId="{A13E5BBD-8E29-4886-8A91-B85ACCC60DB6}" destId="{C25B37D3-41DD-4AF9-A97B-9BC608D73C81}"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303"/>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214580" y="159908"/>
          <a:ext cx="390147" cy="3901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819309" y="303"/>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22300">
            <a:lnSpc>
              <a:spcPct val="100000"/>
            </a:lnSpc>
            <a:spcBef>
              <a:spcPct val="0"/>
            </a:spcBef>
            <a:spcAft>
              <a:spcPct val="35000"/>
            </a:spcAft>
            <a:buNone/>
          </a:pPr>
          <a:r>
            <a:rPr lang="en-US" sz="1400" kern="1200" dirty="0"/>
            <a:t>The output of current time step becomes the input for the following time step</a:t>
          </a:r>
        </a:p>
      </dsp:txBody>
      <dsp:txXfrm>
        <a:off x="819309" y="303"/>
        <a:ext cx="5770018" cy="709358"/>
      </dsp:txXfrm>
    </dsp:sp>
    <dsp:sp modelId="{29BAC595-6587-48EE-9E3D-6FDCF67F21DD}">
      <dsp:nvSpPr>
        <dsp:cNvPr id="0" name=""/>
        <dsp:cNvSpPr/>
      </dsp:nvSpPr>
      <dsp:spPr>
        <a:xfrm>
          <a:off x="0" y="887001"/>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214580" y="1046606"/>
          <a:ext cx="390147" cy="3901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819309" y="887001"/>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22300">
            <a:lnSpc>
              <a:spcPct val="100000"/>
            </a:lnSpc>
            <a:spcBef>
              <a:spcPct val="0"/>
            </a:spcBef>
            <a:spcAft>
              <a:spcPct val="35000"/>
            </a:spcAft>
            <a:buNone/>
          </a:pPr>
          <a:r>
            <a:rPr lang="en-US" sz="1400" b="0" kern="1200" dirty="0"/>
            <a:t>This is referred as Recurrent</a:t>
          </a:r>
        </a:p>
      </dsp:txBody>
      <dsp:txXfrm>
        <a:off x="819309" y="887001"/>
        <a:ext cx="5770018" cy="709358"/>
      </dsp:txXfrm>
    </dsp:sp>
    <dsp:sp modelId="{FFCF7B86-DA48-4C8D-B090-F40ADBD74149}">
      <dsp:nvSpPr>
        <dsp:cNvPr id="0" name=""/>
        <dsp:cNvSpPr/>
      </dsp:nvSpPr>
      <dsp:spPr>
        <a:xfrm>
          <a:off x="0" y="1773699"/>
          <a:ext cx="6589328" cy="709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214580" y="1933305"/>
          <a:ext cx="390147" cy="3901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819309" y="1640261"/>
          <a:ext cx="5770018" cy="709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74" tIns="75074" rIns="75074" bIns="75074" numCol="1" spcCol="1270" anchor="ctr" anchorCtr="0">
          <a:noAutofit/>
        </a:bodyPr>
        <a:lstStyle/>
        <a:p>
          <a:pPr marL="0" lvl="0" indent="0" algn="l" defTabSz="666750">
            <a:lnSpc>
              <a:spcPct val="100000"/>
            </a:lnSpc>
            <a:spcBef>
              <a:spcPct val="0"/>
            </a:spcBef>
            <a:spcAft>
              <a:spcPct val="35000"/>
            </a:spcAft>
            <a:buNone/>
          </a:pPr>
          <a:r>
            <a:rPr lang="en-US" sz="1500" b="0" kern="1200" dirty="0"/>
            <a:t>Model examines the current input and the prior ones.</a:t>
          </a:r>
          <a:endParaRPr lang="en-US" sz="1200" b="0" kern="1200" dirty="0"/>
        </a:p>
      </dsp:txBody>
      <dsp:txXfrm>
        <a:off x="819309" y="1640261"/>
        <a:ext cx="5770018" cy="709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1499"/>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229909" y="172506"/>
          <a:ext cx="418017" cy="418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877836" y="1499"/>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LSTM is made up of four layers and numerous memory block known as cells in a chain structure.</a:t>
          </a:r>
        </a:p>
      </dsp:txBody>
      <dsp:txXfrm>
        <a:off x="877836" y="1499"/>
        <a:ext cx="4372200" cy="760031"/>
      </dsp:txXfrm>
    </dsp:sp>
    <dsp:sp modelId="{29BAC595-6587-48EE-9E3D-6FDCF67F21DD}">
      <dsp:nvSpPr>
        <dsp:cNvPr id="0" name=""/>
        <dsp:cNvSpPr/>
      </dsp:nvSpPr>
      <dsp:spPr>
        <a:xfrm>
          <a:off x="0" y="951539"/>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229909" y="1122546"/>
          <a:ext cx="418017" cy="41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877836" y="951539"/>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The LSTM unit consist of a cell, a forget gate, an input gate and an output gate.</a:t>
          </a:r>
        </a:p>
      </dsp:txBody>
      <dsp:txXfrm>
        <a:off x="877836" y="951539"/>
        <a:ext cx="4372200" cy="760031"/>
      </dsp:txXfrm>
    </dsp:sp>
    <dsp:sp modelId="{FFCF7B86-DA48-4C8D-B090-F40ADBD74149}">
      <dsp:nvSpPr>
        <dsp:cNvPr id="0" name=""/>
        <dsp:cNvSpPr/>
      </dsp:nvSpPr>
      <dsp:spPr>
        <a:xfrm>
          <a:off x="0" y="1901578"/>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229909" y="2072585"/>
          <a:ext cx="418017" cy="418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877836" y="1901578"/>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dirty="0"/>
            <a:t>The flow of information is controlled by three gates and the cell remembers values over arbitrary time intervals.</a:t>
          </a:r>
        </a:p>
      </dsp:txBody>
      <dsp:txXfrm>
        <a:off x="877836" y="1901578"/>
        <a:ext cx="4372200" cy="760031"/>
      </dsp:txXfrm>
    </dsp:sp>
    <dsp:sp modelId="{87B2FB0E-CA30-4F4F-B80C-F3A2A53275FD}">
      <dsp:nvSpPr>
        <dsp:cNvPr id="0" name=""/>
        <dsp:cNvSpPr/>
      </dsp:nvSpPr>
      <dsp:spPr>
        <a:xfrm>
          <a:off x="0" y="2851617"/>
          <a:ext cx="5250037" cy="7600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229909" y="3022624"/>
          <a:ext cx="418017" cy="41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877836" y="2851617"/>
          <a:ext cx="4372200" cy="76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622300">
            <a:lnSpc>
              <a:spcPct val="100000"/>
            </a:lnSpc>
            <a:spcBef>
              <a:spcPct val="0"/>
            </a:spcBef>
            <a:spcAft>
              <a:spcPct val="35000"/>
            </a:spcAft>
            <a:buNone/>
          </a:pPr>
          <a:r>
            <a:rPr lang="en-US" sz="1400" kern="1200"/>
            <a:t>In this diagram rectangular region labeled A represent the Cell</a:t>
          </a:r>
        </a:p>
      </dsp:txBody>
      <dsp:txXfrm>
        <a:off x="877836" y="2851617"/>
        <a:ext cx="4372200" cy="76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856"/>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45474" y="109061"/>
          <a:ext cx="264499" cy="264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555449" y="856"/>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kern="1200" dirty="0"/>
            <a:t>The Cell has two states - Cell state and Hidden state</a:t>
          </a:r>
          <a:endParaRPr lang="en-US" sz="1100" kern="1200" dirty="0"/>
        </a:p>
      </dsp:txBody>
      <dsp:txXfrm>
        <a:off x="555449" y="856"/>
        <a:ext cx="6033878" cy="480908"/>
      </dsp:txXfrm>
    </dsp:sp>
    <dsp:sp modelId="{29BAC595-6587-48EE-9E3D-6FDCF67F21DD}">
      <dsp:nvSpPr>
        <dsp:cNvPr id="0" name=""/>
        <dsp:cNvSpPr/>
      </dsp:nvSpPr>
      <dsp:spPr>
        <a:xfrm>
          <a:off x="0" y="601992"/>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45474" y="710197"/>
          <a:ext cx="264499" cy="264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555449" y="601992"/>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533400">
            <a:lnSpc>
              <a:spcPct val="90000"/>
            </a:lnSpc>
            <a:spcBef>
              <a:spcPct val="0"/>
            </a:spcBef>
            <a:spcAft>
              <a:spcPct val="35000"/>
            </a:spcAft>
            <a:buNone/>
          </a:pPr>
          <a:r>
            <a:rPr lang="en-US" sz="1200" b="0" kern="1200" dirty="0"/>
            <a:t>They continuously updated and carry information from previous to current time steps</a:t>
          </a:r>
        </a:p>
      </dsp:txBody>
      <dsp:txXfrm>
        <a:off x="555449" y="601992"/>
        <a:ext cx="6033878" cy="480908"/>
      </dsp:txXfrm>
    </dsp:sp>
    <dsp:sp modelId="{FFCF7B86-DA48-4C8D-B090-F40ADBD74149}">
      <dsp:nvSpPr>
        <dsp:cNvPr id="0" name=""/>
        <dsp:cNvSpPr/>
      </dsp:nvSpPr>
      <dsp:spPr>
        <a:xfrm>
          <a:off x="0" y="1203128"/>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145474" y="1311332"/>
          <a:ext cx="264499" cy="264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555449" y="1112664"/>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Cell State :</a:t>
          </a:r>
          <a:r>
            <a:rPr lang="en-US" sz="1500" kern="1200" dirty="0"/>
            <a:t> </a:t>
          </a:r>
          <a:r>
            <a:rPr lang="en-US" sz="1200" kern="1200" dirty="0"/>
            <a:t>It is the “Long-Term” memory.</a:t>
          </a:r>
        </a:p>
      </dsp:txBody>
      <dsp:txXfrm>
        <a:off x="555449" y="1112664"/>
        <a:ext cx="6033878" cy="480908"/>
      </dsp:txXfrm>
    </dsp:sp>
    <dsp:sp modelId="{87B2FB0E-CA30-4F4F-B80C-F3A2A53275FD}">
      <dsp:nvSpPr>
        <dsp:cNvPr id="0" name=""/>
        <dsp:cNvSpPr/>
      </dsp:nvSpPr>
      <dsp:spPr>
        <a:xfrm>
          <a:off x="0" y="1832322"/>
          <a:ext cx="6589328" cy="6221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45474" y="2011134"/>
          <a:ext cx="264499" cy="264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555449" y="1713800"/>
          <a:ext cx="6033878" cy="678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50000"/>
            </a:lnSpc>
            <a:spcBef>
              <a:spcPct val="0"/>
            </a:spcBef>
            <a:spcAft>
              <a:spcPts val="0"/>
            </a:spcAft>
            <a:buNone/>
          </a:pPr>
          <a:r>
            <a:rPr lang="en-US" sz="1500" b="1" kern="1200" dirty="0"/>
            <a:t>Hidden State :</a:t>
          </a:r>
          <a:r>
            <a:rPr lang="en-US" sz="1200" kern="1200" dirty="0"/>
            <a:t> It is the “Short-Term” memory.</a:t>
          </a:r>
        </a:p>
      </dsp:txBody>
      <dsp:txXfrm>
        <a:off x="555449" y="1713800"/>
        <a:ext cx="6033878" cy="6782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856"/>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45474" y="109061"/>
          <a:ext cx="264499" cy="264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555449" y="856"/>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kern="1200" dirty="0"/>
            <a:t>The Cell store information and the gates manipulate memory</a:t>
          </a:r>
          <a:endParaRPr lang="en-US" sz="1100" kern="1200" dirty="0"/>
        </a:p>
      </dsp:txBody>
      <dsp:txXfrm>
        <a:off x="555449" y="856"/>
        <a:ext cx="6033878" cy="480908"/>
      </dsp:txXfrm>
    </dsp:sp>
    <dsp:sp modelId="{29BAC595-6587-48EE-9E3D-6FDCF67F21DD}">
      <dsp:nvSpPr>
        <dsp:cNvPr id="0" name=""/>
        <dsp:cNvSpPr/>
      </dsp:nvSpPr>
      <dsp:spPr>
        <a:xfrm>
          <a:off x="0" y="601992"/>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45474" y="710197"/>
          <a:ext cx="264499" cy="264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555449" y="601992"/>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Input Gate :</a:t>
          </a:r>
          <a:r>
            <a:rPr lang="en-US" sz="1500" kern="1200" dirty="0"/>
            <a:t> </a:t>
          </a:r>
          <a:r>
            <a:rPr lang="en-US" sz="1200" kern="1200" dirty="0"/>
            <a:t>It determines which input values should be used to change the memory.</a:t>
          </a:r>
        </a:p>
      </dsp:txBody>
      <dsp:txXfrm>
        <a:off x="555449" y="601992"/>
        <a:ext cx="6033878" cy="480908"/>
      </dsp:txXfrm>
    </dsp:sp>
    <dsp:sp modelId="{FFCF7B86-DA48-4C8D-B090-F40ADBD74149}">
      <dsp:nvSpPr>
        <dsp:cNvPr id="0" name=""/>
        <dsp:cNvSpPr/>
      </dsp:nvSpPr>
      <dsp:spPr>
        <a:xfrm>
          <a:off x="0" y="1203128"/>
          <a:ext cx="6589328" cy="4809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53A35-9904-4A83-84A0-0F6651A950D8}">
      <dsp:nvSpPr>
        <dsp:cNvPr id="0" name=""/>
        <dsp:cNvSpPr/>
      </dsp:nvSpPr>
      <dsp:spPr>
        <a:xfrm>
          <a:off x="145474" y="1311332"/>
          <a:ext cx="264499" cy="264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23F344-F3BB-4BF3-BD90-25923AC29E57}">
      <dsp:nvSpPr>
        <dsp:cNvPr id="0" name=""/>
        <dsp:cNvSpPr/>
      </dsp:nvSpPr>
      <dsp:spPr>
        <a:xfrm>
          <a:off x="555449" y="1112664"/>
          <a:ext cx="6033878" cy="480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90000"/>
            </a:lnSpc>
            <a:spcBef>
              <a:spcPct val="0"/>
            </a:spcBef>
            <a:spcAft>
              <a:spcPct val="35000"/>
            </a:spcAft>
            <a:buNone/>
          </a:pPr>
          <a:r>
            <a:rPr lang="en-US" sz="1500" b="1" kern="1200" dirty="0"/>
            <a:t>Forget Gate :</a:t>
          </a:r>
          <a:r>
            <a:rPr lang="en-US" sz="1500" kern="1200" dirty="0"/>
            <a:t> </a:t>
          </a:r>
          <a:r>
            <a:rPr lang="en-US" sz="1200" kern="1200" dirty="0"/>
            <a:t>It finds the details that should be removed from the cell state.</a:t>
          </a:r>
        </a:p>
      </dsp:txBody>
      <dsp:txXfrm>
        <a:off x="555449" y="1112664"/>
        <a:ext cx="6033878" cy="480908"/>
      </dsp:txXfrm>
    </dsp:sp>
    <dsp:sp modelId="{87B2FB0E-CA30-4F4F-B80C-F3A2A53275FD}">
      <dsp:nvSpPr>
        <dsp:cNvPr id="0" name=""/>
        <dsp:cNvSpPr/>
      </dsp:nvSpPr>
      <dsp:spPr>
        <a:xfrm>
          <a:off x="0" y="1832322"/>
          <a:ext cx="6589328" cy="6221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45474" y="2011134"/>
          <a:ext cx="264499" cy="264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555449" y="1713800"/>
          <a:ext cx="6033878" cy="678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96" tIns="50896" rIns="50896" bIns="50896" numCol="1" spcCol="1270" anchor="ctr" anchorCtr="0">
          <a:noAutofit/>
        </a:bodyPr>
        <a:lstStyle/>
        <a:p>
          <a:pPr marL="0" lvl="0" indent="0" algn="l" defTabSz="666750">
            <a:lnSpc>
              <a:spcPct val="50000"/>
            </a:lnSpc>
            <a:spcBef>
              <a:spcPct val="0"/>
            </a:spcBef>
            <a:spcAft>
              <a:spcPts val="0"/>
            </a:spcAft>
            <a:buNone/>
          </a:pPr>
          <a:r>
            <a:rPr lang="en-US" sz="1500" b="1" kern="1200" dirty="0"/>
            <a:t>Output Gate :</a:t>
          </a:r>
          <a:r>
            <a:rPr lang="en-US" sz="2200" kern="1200" dirty="0"/>
            <a:t> </a:t>
          </a:r>
          <a:r>
            <a:rPr lang="en-US" sz="1200" kern="1200" dirty="0"/>
            <a:t>Determines the hidden state based on update cell state. </a:t>
          </a:r>
        </a:p>
        <a:p>
          <a:pPr marL="0" lvl="0" indent="0" algn="l" defTabSz="666750">
            <a:lnSpc>
              <a:spcPct val="90000"/>
            </a:lnSpc>
            <a:spcBef>
              <a:spcPct val="0"/>
            </a:spcBef>
            <a:spcAft>
              <a:spcPct val="35000"/>
            </a:spcAft>
            <a:buNone/>
          </a:pPr>
          <a:r>
            <a:rPr lang="en-US" sz="1200" kern="1200" dirty="0"/>
            <a:t>Filter the information that LSTM will output based on update cell state.</a:t>
          </a:r>
        </a:p>
      </dsp:txBody>
      <dsp:txXfrm>
        <a:off x="555449" y="1713800"/>
        <a:ext cx="6033878" cy="678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109429"/>
          <a:ext cx="6589328" cy="4263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28970" y="201912"/>
          <a:ext cx="234721" cy="2344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492663" y="105984"/>
          <a:ext cx="6030396" cy="546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Forget Gate :</a:t>
          </a:r>
          <a:endParaRPr lang="en-US" sz="1100" kern="1200" dirty="0"/>
        </a:p>
      </dsp:txBody>
      <dsp:txXfrm>
        <a:off x="492663" y="105984"/>
        <a:ext cx="6030396" cy="546261"/>
      </dsp:txXfrm>
    </dsp:sp>
    <dsp:sp modelId="{29BAC595-6587-48EE-9E3D-6FDCF67F21DD}">
      <dsp:nvSpPr>
        <dsp:cNvPr id="0" name=""/>
        <dsp:cNvSpPr/>
      </dsp:nvSpPr>
      <dsp:spPr>
        <a:xfrm>
          <a:off x="0" y="788810"/>
          <a:ext cx="6589328" cy="737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28970" y="1040335"/>
          <a:ext cx="234721" cy="2344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492663" y="944406"/>
          <a:ext cx="6030396" cy="546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Input Gate :</a:t>
          </a:r>
        </a:p>
        <a:p>
          <a:pPr marL="0" lvl="0" indent="0" algn="l" defTabSz="666750">
            <a:lnSpc>
              <a:spcPct val="100000"/>
            </a:lnSpc>
            <a:spcBef>
              <a:spcPct val="0"/>
            </a:spcBef>
            <a:spcAft>
              <a:spcPct val="35000"/>
            </a:spcAft>
            <a:buNone/>
          </a:pPr>
          <a:r>
            <a:rPr lang="en-US" sz="1500" b="1" kern="1200" dirty="0"/>
            <a:t>Cell State:</a:t>
          </a:r>
          <a:endParaRPr lang="en-US" sz="1500" b="0" kern="1200" dirty="0"/>
        </a:p>
      </dsp:txBody>
      <dsp:txXfrm>
        <a:off x="492663" y="944406"/>
        <a:ext cx="6030396" cy="546261"/>
      </dsp:txXfrm>
    </dsp:sp>
    <dsp:sp modelId="{87B2FB0E-CA30-4F4F-B80C-F3A2A53275FD}">
      <dsp:nvSpPr>
        <dsp:cNvPr id="0" name=""/>
        <dsp:cNvSpPr/>
      </dsp:nvSpPr>
      <dsp:spPr>
        <a:xfrm>
          <a:off x="0" y="1712395"/>
          <a:ext cx="6589328" cy="5515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28970" y="1870921"/>
          <a:ext cx="234721" cy="2344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492663" y="1560161"/>
          <a:ext cx="6030396" cy="77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Output Gate:</a:t>
          </a:r>
        </a:p>
        <a:p>
          <a:pPr marL="0" lvl="0" indent="0" algn="l" defTabSz="666750">
            <a:lnSpc>
              <a:spcPct val="100000"/>
            </a:lnSpc>
            <a:spcBef>
              <a:spcPct val="0"/>
            </a:spcBef>
            <a:spcAft>
              <a:spcPct val="35000"/>
            </a:spcAft>
            <a:buNone/>
          </a:pPr>
          <a:r>
            <a:rPr lang="en-US" sz="1500" b="1" kern="1200" dirty="0"/>
            <a:t>Hidden State :</a:t>
          </a:r>
          <a:endParaRPr lang="en-US" sz="1200" kern="1200" dirty="0"/>
        </a:p>
      </dsp:txBody>
      <dsp:txXfrm>
        <a:off x="492663" y="1560161"/>
        <a:ext cx="6030396" cy="77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F8575-8AE3-4087-8E16-0CB05A911E96}">
      <dsp:nvSpPr>
        <dsp:cNvPr id="0" name=""/>
        <dsp:cNvSpPr/>
      </dsp:nvSpPr>
      <dsp:spPr>
        <a:xfrm>
          <a:off x="0" y="109429"/>
          <a:ext cx="6589328" cy="4263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81E7-052D-46CC-BE71-702B2A74031D}">
      <dsp:nvSpPr>
        <dsp:cNvPr id="0" name=""/>
        <dsp:cNvSpPr/>
      </dsp:nvSpPr>
      <dsp:spPr>
        <a:xfrm>
          <a:off x="128970" y="201912"/>
          <a:ext cx="234721" cy="2344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89C44F-AD84-4449-9FFC-C97E3D6F59CA}">
      <dsp:nvSpPr>
        <dsp:cNvPr id="0" name=""/>
        <dsp:cNvSpPr/>
      </dsp:nvSpPr>
      <dsp:spPr>
        <a:xfrm>
          <a:off x="492663" y="105984"/>
          <a:ext cx="6030396" cy="546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Forget Gate :</a:t>
          </a:r>
          <a:endParaRPr lang="en-US" sz="1100" kern="1200" dirty="0"/>
        </a:p>
      </dsp:txBody>
      <dsp:txXfrm>
        <a:off x="492663" y="105984"/>
        <a:ext cx="6030396" cy="546261"/>
      </dsp:txXfrm>
    </dsp:sp>
    <dsp:sp modelId="{29BAC595-6587-48EE-9E3D-6FDCF67F21DD}">
      <dsp:nvSpPr>
        <dsp:cNvPr id="0" name=""/>
        <dsp:cNvSpPr/>
      </dsp:nvSpPr>
      <dsp:spPr>
        <a:xfrm>
          <a:off x="0" y="788810"/>
          <a:ext cx="6589328" cy="7375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52363-0573-4D7F-BB95-ACCC1AACB90F}">
      <dsp:nvSpPr>
        <dsp:cNvPr id="0" name=""/>
        <dsp:cNvSpPr/>
      </dsp:nvSpPr>
      <dsp:spPr>
        <a:xfrm>
          <a:off x="128970" y="1040335"/>
          <a:ext cx="234721" cy="2344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561EE-F91E-4A04-9C61-5E9C774D9BC9}">
      <dsp:nvSpPr>
        <dsp:cNvPr id="0" name=""/>
        <dsp:cNvSpPr/>
      </dsp:nvSpPr>
      <dsp:spPr>
        <a:xfrm>
          <a:off x="492663" y="944406"/>
          <a:ext cx="6030396" cy="546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Input Gate :</a:t>
          </a:r>
        </a:p>
        <a:p>
          <a:pPr marL="0" lvl="0" indent="0" algn="l" defTabSz="666750">
            <a:lnSpc>
              <a:spcPct val="100000"/>
            </a:lnSpc>
            <a:spcBef>
              <a:spcPct val="0"/>
            </a:spcBef>
            <a:spcAft>
              <a:spcPct val="35000"/>
            </a:spcAft>
            <a:buNone/>
          </a:pPr>
          <a:r>
            <a:rPr lang="en-US" sz="1500" b="1" kern="1200" dirty="0"/>
            <a:t>Cell State:</a:t>
          </a:r>
          <a:endParaRPr lang="en-US" sz="1500" b="0" kern="1200" dirty="0"/>
        </a:p>
      </dsp:txBody>
      <dsp:txXfrm>
        <a:off x="492663" y="944406"/>
        <a:ext cx="6030396" cy="546261"/>
      </dsp:txXfrm>
    </dsp:sp>
    <dsp:sp modelId="{87B2FB0E-CA30-4F4F-B80C-F3A2A53275FD}">
      <dsp:nvSpPr>
        <dsp:cNvPr id="0" name=""/>
        <dsp:cNvSpPr/>
      </dsp:nvSpPr>
      <dsp:spPr>
        <a:xfrm>
          <a:off x="0" y="1712395"/>
          <a:ext cx="6589328" cy="5515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2A313-C756-4D33-9ACD-64E60928BBE6}">
      <dsp:nvSpPr>
        <dsp:cNvPr id="0" name=""/>
        <dsp:cNvSpPr/>
      </dsp:nvSpPr>
      <dsp:spPr>
        <a:xfrm>
          <a:off x="128970" y="1870921"/>
          <a:ext cx="234721" cy="2344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8DFF4-1439-4D8F-BBAF-BC11F7E5F41F}">
      <dsp:nvSpPr>
        <dsp:cNvPr id="0" name=""/>
        <dsp:cNvSpPr/>
      </dsp:nvSpPr>
      <dsp:spPr>
        <a:xfrm>
          <a:off x="492663" y="1560161"/>
          <a:ext cx="6030396" cy="77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13" tIns="57813" rIns="57813" bIns="57813" numCol="1" spcCol="1270" anchor="ctr" anchorCtr="0">
          <a:noAutofit/>
        </a:bodyPr>
        <a:lstStyle/>
        <a:p>
          <a:pPr marL="0" lvl="0" indent="0" algn="l" defTabSz="666750">
            <a:lnSpc>
              <a:spcPct val="100000"/>
            </a:lnSpc>
            <a:spcBef>
              <a:spcPct val="0"/>
            </a:spcBef>
            <a:spcAft>
              <a:spcPct val="35000"/>
            </a:spcAft>
            <a:buNone/>
          </a:pPr>
          <a:r>
            <a:rPr lang="en-US" sz="1500" b="1" kern="1200" dirty="0"/>
            <a:t>Output Gate:</a:t>
          </a:r>
        </a:p>
        <a:p>
          <a:pPr marL="0" lvl="0" indent="0" algn="l" defTabSz="666750">
            <a:lnSpc>
              <a:spcPct val="100000"/>
            </a:lnSpc>
            <a:spcBef>
              <a:spcPct val="0"/>
            </a:spcBef>
            <a:spcAft>
              <a:spcPct val="35000"/>
            </a:spcAft>
            <a:buNone/>
          </a:pPr>
          <a:r>
            <a:rPr lang="en-US" sz="1500" b="1" kern="1200" dirty="0"/>
            <a:t>Hidden State :</a:t>
          </a:r>
          <a:endParaRPr lang="en-US" sz="1200" kern="1200" dirty="0"/>
        </a:p>
      </dsp:txBody>
      <dsp:txXfrm>
        <a:off x="492663" y="1560161"/>
        <a:ext cx="6030396" cy="7704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FA7BD-44DD-425E-9959-E0785BCDFC85}">
      <dsp:nvSpPr>
        <dsp:cNvPr id="0" name=""/>
        <dsp:cNvSpPr/>
      </dsp:nvSpPr>
      <dsp:spPr>
        <a:xfrm>
          <a:off x="1278652"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801261"/>
        <a:ext cx="14711" cy="2942"/>
      </dsp:txXfrm>
    </dsp:sp>
    <dsp:sp modelId="{DBCECFCC-EBDA-4F32-8EF0-408A535DCB23}">
      <dsp:nvSpPr>
        <dsp:cNvPr id="0" name=""/>
        <dsp:cNvSpPr/>
      </dsp:nvSpPr>
      <dsp:spPr>
        <a:xfrm>
          <a:off x="1194" y="418955"/>
          <a:ext cx="1279258" cy="76755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444500">
            <a:lnSpc>
              <a:spcPct val="90000"/>
            </a:lnSpc>
            <a:spcBef>
              <a:spcPct val="0"/>
            </a:spcBef>
            <a:spcAft>
              <a:spcPct val="35000"/>
            </a:spcAft>
            <a:buNone/>
          </a:pPr>
          <a:r>
            <a:rPr lang="en-IN" sz="1000" kern="1200" dirty="0"/>
            <a:t>Data Collection Stock price from NSE ( National Stock Exchange – India )</a:t>
          </a:r>
          <a:endParaRPr lang="en-US" sz="1000" kern="1200" dirty="0"/>
        </a:p>
      </dsp:txBody>
      <dsp:txXfrm>
        <a:off x="1194" y="418955"/>
        <a:ext cx="1279258" cy="767554"/>
      </dsp:txXfrm>
    </dsp:sp>
    <dsp:sp modelId="{70E0FF93-DA62-4DA6-9754-A52BFDBB19FF}">
      <dsp:nvSpPr>
        <dsp:cNvPr id="0" name=""/>
        <dsp:cNvSpPr/>
      </dsp:nvSpPr>
      <dsp:spPr>
        <a:xfrm>
          <a:off x="2852140"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1519019"/>
              <a:satOff val="-103"/>
              <a:lumOff val="2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6599" y="801261"/>
        <a:ext cx="14711" cy="2942"/>
      </dsp:txXfrm>
    </dsp:sp>
    <dsp:sp modelId="{7B3E60BF-3616-4D0E-A8FB-F7009217BF8C}">
      <dsp:nvSpPr>
        <dsp:cNvPr id="0" name=""/>
        <dsp:cNvSpPr/>
      </dsp:nvSpPr>
      <dsp:spPr>
        <a:xfrm>
          <a:off x="1574681" y="418955"/>
          <a:ext cx="1279258" cy="767554"/>
        </a:xfrm>
        <a:prstGeom prst="rect">
          <a:avLst/>
        </a:prstGeom>
        <a:solidFill>
          <a:schemeClr val="accent5">
            <a:hueOff val="-1350239"/>
            <a:satOff val="-92"/>
            <a:lumOff val="21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444500">
            <a:lnSpc>
              <a:spcPct val="90000"/>
            </a:lnSpc>
            <a:spcBef>
              <a:spcPct val="0"/>
            </a:spcBef>
            <a:spcAft>
              <a:spcPct val="35000"/>
            </a:spcAft>
            <a:buNone/>
          </a:pPr>
          <a:r>
            <a:rPr lang="en-US" sz="1000" kern="1200" dirty="0"/>
            <a:t>Perform EDA</a:t>
          </a:r>
        </a:p>
      </dsp:txBody>
      <dsp:txXfrm>
        <a:off x="1574681" y="418955"/>
        <a:ext cx="1279258" cy="767554"/>
      </dsp:txXfrm>
    </dsp:sp>
    <dsp:sp modelId="{9AA7E5FA-D6F7-4AB7-AD34-FCD6CF539384}">
      <dsp:nvSpPr>
        <dsp:cNvPr id="0" name=""/>
        <dsp:cNvSpPr/>
      </dsp:nvSpPr>
      <dsp:spPr>
        <a:xfrm>
          <a:off x="4425628" y="757012"/>
          <a:ext cx="263629" cy="91440"/>
        </a:xfrm>
        <a:custGeom>
          <a:avLst/>
          <a:gdLst/>
          <a:ahLst/>
          <a:cxnLst/>
          <a:rect l="0" t="0" r="0" b="0"/>
          <a:pathLst>
            <a:path>
              <a:moveTo>
                <a:pt x="0" y="45720"/>
              </a:moveTo>
              <a:lnTo>
                <a:pt x="263629" y="45720"/>
              </a:lnTo>
            </a:path>
          </a:pathLst>
        </a:custGeom>
        <a:noFill/>
        <a:ln w="12700" cap="flat" cmpd="sng" algn="ctr">
          <a:solidFill>
            <a:schemeClr val="accent5">
              <a:hueOff val="-3038037"/>
              <a:satOff val="-207"/>
              <a:lumOff val="4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0086" y="801261"/>
        <a:ext cx="14711" cy="2942"/>
      </dsp:txXfrm>
    </dsp:sp>
    <dsp:sp modelId="{BBE5B9BF-2E18-4F15-8BFC-AED3F40E9FB8}">
      <dsp:nvSpPr>
        <dsp:cNvPr id="0" name=""/>
        <dsp:cNvSpPr/>
      </dsp:nvSpPr>
      <dsp:spPr>
        <a:xfrm>
          <a:off x="3148169" y="418955"/>
          <a:ext cx="1279258" cy="767554"/>
        </a:xfrm>
        <a:prstGeom prst="rect">
          <a:avLst/>
        </a:prstGeom>
        <a:solidFill>
          <a:schemeClr val="accent5">
            <a:hueOff val="-2700478"/>
            <a:satOff val="-184"/>
            <a:lumOff val="43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IN" sz="1300" kern="1200" dirty="0"/>
            <a:t>Select quantity of data input to Neural Network</a:t>
          </a:r>
          <a:endParaRPr lang="en-US" sz="1300" kern="1200" dirty="0"/>
        </a:p>
      </dsp:txBody>
      <dsp:txXfrm>
        <a:off x="3148169" y="418955"/>
        <a:ext cx="1279258" cy="767554"/>
      </dsp:txXfrm>
    </dsp:sp>
    <dsp:sp modelId="{790D8D3D-6AB8-4CA0-9CF5-570721BE0D96}">
      <dsp:nvSpPr>
        <dsp:cNvPr id="0" name=""/>
        <dsp:cNvSpPr/>
      </dsp:nvSpPr>
      <dsp:spPr>
        <a:xfrm>
          <a:off x="640823" y="1184710"/>
          <a:ext cx="4720463" cy="263629"/>
        </a:xfrm>
        <a:custGeom>
          <a:avLst/>
          <a:gdLst/>
          <a:ahLst/>
          <a:cxnLst/>
          <a:rect l="0" t="0" r="0" b="0"/>
          <a:pathLst>
            <a:path>
              <a:moveTo>
                <a:pt x="4720463" y="0"/>
              </a:moveTo>
              <a:lnTo>
                <a:pt x="4720463" y="148914"/>
              </a:lnTo>
              <a:lnTo>
                <a:pt x="0" y="148914"/>
              </a:lnTo>
              <a:lnTo>
                <a:pt x="0" y="263629"/>
              </a:lnTo>
            </a:path>
          </a:pathLst>
        </a:custGeom>
        <a:noFill/>
        <a:ln w="12700" cap="flat" cmpd="sng" algn="ctr">
          <a:solidFill>
            <a:schemeClr val="accent5">
              <a:hueOff val="-4557056"/>
              <a:satOff val="-310"/>
              <a:lumOff val="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2814" y="1315053"/>
        <a:ext cx="236481" cy="2942"/>
      </dsp:txXfrm>
    </dsp:sp>
    <dsp:sp modelId="{D1A0A846-857F-402B-AEC5-EDF76D244AF4}">
      <dsp:nvSpPr>
        <dsp:cNvPr id="0" name=""/>
        <dsp:cNvSpPr/>
      </dsp:nvSpPr>
      <dsp:spPr>
        <a:xfrm>
          <a:off x="4721657" y="418955"/>
          <a:ext cx="1279258" cy="767554"/>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Data Preprocessing</a:t>
          </a:r>
        </a:p>
      </dsp:txBody>
      <dsp:txXfrm>
        <a:off x="4721657" y="418955"/>
        <a:ext cx="1279258" cy="767554"/>
      </dsp:txXfrm>
    </dsp:sp>
    <dsp:sp modelId="{87BD0462-5599-4AC7-8DF4-415C0111E75D}">
      <dsp:nvSpPr>
        <dsp:cNvPr id="0" name=""/>
        <dsp:cNvSpPr/>
      </dsp:nvSpPr>
      <dsp:spPr>
        <a:xfrm>
          <a:off x="1278652"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1863045"/>
        <a:ext cx="14711" cy="2942"/>
      </dsp:txXfrm>
    </dsp:sp>
    <dsp:sp modelId="{6C4C6439-ACEA-45B8-BE08-E7C727E7B8EC}">
      <dsp:nvSpPr>
        <dsp:cNvPr id="0" name=""/>
        <dsp:cNvSpPr/>
      </dsp:nvSpPr>
      <dsp:spPr>
        <a:xfrm>
          <a:off x="1194" y="1480739"/>
          <a:ext cx="1279258" cy="767554"/>
        </a:xfrm>
        <a:prstGeom prst="rect">
          <a:avLst/>
        </a:prstGeom>
        <a:solidFill>
          <a:schemeClr val="accent5">
            <a:hueOff val="-5400955"/>
            <a:satOff val="-367"/>
            <a:lumOff val="8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IN" sz="1300" kern="1200"/>
            <a:t>Split data for training and test data.</a:t>
          </a:r>
          <a:endParaRPr lang="en-US" sz="1300" kern="1200"/>
        </a:p>
      </dsp:txBody>
      <dsp:txXfrm>
        <a:off x="1194" y="1480739"/>
        <a:ext cx="1279258" cy="767554"/>
      </dsp:txXfrm>
    </dsp:sp>
    <dsp:sp modelId="{8DA128BC-BD8F-49CA-A88E-50F97E259BB7}">
      <dsp:nvSpPr>
        <dsp:cNvPr id="0" name=""/>
        <dsp:cNvSpPr/>
      </dsp:nvSpPr>
      <dsp:spPr>
        <a:xfrm>
          <a:off x="2852140"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7595094"/>
              <a:satOff val="-516"/>
              <a:lumOff val="12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6599" y="1863045"/>
        <a:ext cx="14711" cy="2942"/>
      </dsp:txXfrm>
    </dsp:sp>
    <dsp:sp modelId="{524C549C-D8F5-40B3-865C-47715DCE53B3}">
      <dsp:nvSpPr>
        <dsp:cNvPr id="0" name=""/>
        <dsp:cNvSpPr/>
      </dsp:nvSpPr>
      <dsp:spPr>
        <a:xfrm>
          <a:off x="1574681" y="1480739"/>
          <a:ext cx="1279258" cy="767554"/>
        </a:xfrm>
        <a:prstGeom prst="rect">
          <a:avLst/>
        </a:prstGeom>
        <a:solidFill>
          <a:schemeClr val="accent5">
            <a:hueOff val="-6751195"/>
            <a:satOff val="-459"/>
            <a:lumOff val="108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Train Model</a:t>
          </a:r>
        </a:p>
      </dsp:txBody>
      <dsp:txXfrm>
        <a:off x="1574681" y="1480739"/>
        <a:ext cx="1279258" cy="767554"/>
      </dsp:txXfrm>
    </dsp:sp>
    <dsp:sp modelId="{855F39D9-4ABE-4DB5-B4C5-D17F83068198}">
      <dsp:nvSpPr>
        <dsp:cNvPr id="0" name=""/>
        <dsp:cNvSpPr/>
      </dsp:nvSpPr>
      <dsp:spPr>
        <a:xfrm>
          <a:off x="4425628" y="1818796"/>
          <a:ext cx="263629" cy="91440"/>
        </a:xfrm>
        <a:custGeom>
          <a:avLst/>
          <a:gdLst/>
          <a:ahLst/>
          <a:cxnLst/>
          <a:rect l="0" t="0" r="0" b="0"/>
          <a:pathLst>
            <a:path>
              <a:moveTo>
                <a:pt x="0" y="45720"/>
              </a:moveTo>
              <a:lnTo>
                <a:pt x="263629" y="45720"/>
              </a:lnTo>
            </a:path>
          </a:pathLst>
        </a:custGeom>
        <a:noFill/>
        <a:ln w="12700" cap="flat" cmpd="sng" algn="ctr">
          <a:solidFill>
            <a:schemeClr val="accent5">
              <a:hueOff val="-9114112"/>
              <a:satOff val="-620"/>
              <a:lumOff val="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0086" y="1863045"/>
        <a:ext cx="14711" cy="2942"/>
      </dsp:txXfrm>
    </dsp:sp>
    <dsp:sp modelId="{13262830-EDFC-4081-AB73-D0E21FC31807}">
      <dsp:nvSpPr>
        <dsp:cNvPr id="0" name=""/>
        <dsp:cNvSpPr/>
      </dsp:nvSpPr>
      <dsp:spPr>
        <a:xfrm>
          <a:off x="3148169" y="1480739"/>
          <a:ext cx="1279258" cy="767554"/>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Run Model for Prediction</a:t>
          </a:r>
        </a:p>
      </dsp:txBody>
      <dsp:txXfrm>
        <a:off x="3148169" y="1480739"/>
        <a:ext cx="1279258" cy="767554"/>
      </dsp:txXfrm>
    </dsp:sp>
    <dsp:sp modelId="{8F8653AF-149B-49D8-BBF2-BA0A21F23C91}">
      <dsp:nvSpPr>
        <dsp:cNvPr id="0" name=""/>
        <dsp:cNvSpPr/>
      </dsp:nvSpPr>
      <dsp:spPr>
        <a:xfrm>
          <a:off x="640823" y="2246494"/>
          <a:ext cx="4720463" cy="263629"/>
        </a:xfrm>
        <a:custGeom>
          <a:avLst/>
          <a:gdLst/>
          <a:ahLst/>
          <a:cxnLst/>
          <a:rect l="0" t="0" r="0" b="0"/>
          <a:pathLst>
            <a:path>
              <a:moveTo>
                <a:pt x="4720463" y="0"/>
              </a:moveTo>
              <a:lnTo>
                <a:pt x="4720463" y="148914"/>
              </a:lnTo>
              <a:lnTo>
                <a:pt x="0" y="148914"/>
              </a:lnTo>
              <a:lnTo>
                <a:pt x="0" y="263629"/>
              </a:lnTo>
            </a:path>
          </a:pathLst>
        </a:custGeom>
        <a:noFill/>
        <a:ln w="12700" cap="flat" cmpd="sng" algn="ctr">
          <a:solidFill>
            <a:schemeClr val="accent5">
              <a:hueOff val="-10633130"/>
              <a:satOff val="-723"/>
              <a:lumOff val="171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2814" y="2376838"/>
        <a:ext cx="236481" cy="2942"/>
      </dsp:txXfrm>
    </dsp:sp>
    <dsp:sp modelId="{11D5E27E-C3FD-47A3-8682-B076364F71E5}">
      <dsp:nvSpPr>
        <dsp:cNvPr id="0" name=""/>
        <dsp:cNvSpPr/>
      </dsp:nvSpPr>
      <dsp:spPr>
        <a:xfrm>
          <a:off x="4721657" y="1480739"/>
          <a:ext cx="1279258" cy="767554"/>
        </a:xfrm>
        <a:prstGeom prst="rect">
          <a:avLst/>
        </a:prstGeom>
        <a:solidFill>
          <a:schemeClr val="accent5">
            <a:hueOff val="-9451672"/>
            <a:satOff val="-642"/>
            <a:lumOff val="15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Run Model for Forecasting</a:t>
          </a:r>
        </a:p>
      </dsp:txBody>
      <dsp:txXfrm>
        <a:off x="4721657" y="1480739"/>
        <a:ext cx="1279258" cy="767554"/>
      </dsp:txXfrm>
    </dsp:sp>
    <dsp:sp modelId="{1BC69B40-1954-4B2B-BACA-6F4D90C8DC26}">
      <dsp:nvSpPr>
        <dsp:cNvPr id="0" name=""/>
        <dsp:cNvSpPr/>
      </dsp:nvSpPr>
      <dsp:spPr>
        <a:xfrm>
          <a:off x="1278652" y="2880581"/>
          <a:ext cx="263629" cy="91440"/>
        </a:xfrm>
        <a:custGeom>
          <a:avLst/>
          <a:gdLst/>
          <a:ahLst/>
          <a:cxnLst/>
          <a:rect l="0" t="0" r="0" b="0"/>
          <a:pathLst>
            <a:path>
              <a:moveTo>
                <a:pt x="0" y="45720"/>
              </a:moveTo>
              <a:lnTo>
                <a:pt x="263629"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3111" y="2924830"/>
        <a:ext cx="14711" cy="2942"/>
      </dsp:txXfrm>
    </dsp:sp>
    <dsp:sp modelId="{A0DBD389-FC7C-4467-B972-B5F615E2A123}">
      <dsp:nvSpPr>
        <dsp:cNvPr id="0" name=""/>
        <dsp:cNvSpPr/>
      </dsp:nvSpPr>
      <dsp:spPr>
        <a:xfrm>
          <a:off x="1194" y="2542523"/>
          <a:ext cx="1279258" cy="767554"/>
        </a:xfrm>
        <a:prstGeom prst="rect">
          <a:avLst/>
        </a:prstGeom>
        <a:solidFill>
          <a:schemeClr val="accent5">
            <a:hueOff val="-10801911"/>
            <a:satOff val="-734"/>
            <a:lumOff val="17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Visualize the Prediction and Forecasting.</a:t>
          </a:r>
        </a:p>
      </dsp:txBody>
      <dsp:txXfrm>
        <a:off x="1194" y="2542523"/>
        <a:ext cx="1279258" cy="767554"/>
      </dsp:txXfrm>
    </dsp:sp>
    <dsp:sp modelId="{C25B37D3-41DD-4AF9-A97B-9BC608D73C81}">
      <dsp:nvSpPr>
        <dsp:cNvPr id="0" name=""/>
        <dsp:cNvSpPr/>
      </dsp:nvSpPr>
      <dsp:spPr>
        <a:xfrm>
          <a:off x="1574681" y="2542523"/>
          <a:ext cx="2088363" cy="767554"/>
        </a:xfrm>
        <a:prstGeom prst="rect">
          <a:avLst/>
        </a:prstGeom>
        <a:solidFill>
          <a:srgbClr val="00B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685" tIns="65799" rIns="62685" bIns="65799" numCol="1" spcCol="1270" anchor="ctr" anchorCtr="0">
          <a:noAutofit/>
        </a:bodyPr>
        <a:lstStyle/>
        <a:p>
          <a:pPr marL="0" lvl="0" indent="0" algn="ctr" defTabSz="577850">
            <a:lnSpc>
              <a:spcPct val="90000"/>
            </a:lnSpc>
            <a:spcBef>
              <a:spcPct val="0"/>
            </a:spcBef>
            <a:spcAft>
              <a:spcPct val="35000"/>
            </a:spcAft>
            <a:buNone/>
          </a:pPr>
          <a:r>
            <a:rPr lang="en-US" sz="1300" kern="1200" dirty="0"/>
            <a:t>Compare Prediction and Forecasting with ground truth </a:t>
          </a:r>
        </a:p>
      </dsp:txBody>
      <dsp:txXfrm>
        <a:off x="1574681" y="2542523"/>
        <a:ext cx="2088363" cy="7675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54606-5F46-471A-A487-896BB76C661B}" type="datetimeFigureOut">
              <a:rPr lang="en-IN" smtClean="0"/>
              <a:t>09-12-2024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B2A2-6A20-43EC-AEC3-09F33EB1DE3E}" type="slidenum">
              <a:rPr lang="en-IN" smtClean="0"/>
              <a:t>‹#›</a:t>
            </a:fld>
            <a:endParaRPr lang="en-IN"/>
          </a:p>
        </p:txBody>
      </p:sp>
    </p:spTree>
    <p:extLst>
      <p:ext uri="{BB962C8B-B14F-4D97-AF65-F5344CB8AC3E}">
        <p14:creationId xmlns:p14="http://schemas.microsoft.com/office/powerpoint/2010/main" val="4096576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a:t>
            </a:fld>
            <a:endParaRPr lang="en-IN"/>
          </a:p>
        </p:txBody>
      </p:sp>
    </p:spTree>
    <p:extLst>
      <p:ext uri="{BB962C8B-B14F-4D97-AF65-F5344CB8AC3E}">
        <p14:creationId xmlns:p14="http://schemas.microsoft.com/office/powerpoint/2010/main" val="89382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F22B2A2-6A20-43EC-AEC3-09F33EB1DE3E}" type="slidenum">
              <a:rPr lang="en-IN" smtClean="0"/>
              <a:t>10</a:t>
            </a:fld>
            <a:endParaRPr lang="en-IN"/>
          </a:p>
        </p:txBody>
      </p:sp>
    </p:spTree>
    <p:extLst>
      <p:ext uri="{BB962C8B-B14F-4D97-AF65-F5344CB8AC3E}">
        <p14:creationId xmlns:p14="http://schemas.microsoft.com/office/powerpoint/2010/main" val="195547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B2A2-6A20-43EC-AEC3-09F33EB1DE3E}" type="slidenum">
              <a:rPr lang="en-IN" smtClean="0"/>
              <a:t>13</a:t>
            </a:fld>
            <a:endParaRPr lang="en-IN"/>
          </a:p>
        </p:txBody>
      </p:sp>
    </p:spTree>
    <p:extLst>
      <p:ext uri="{BB962C8B-B14F-4D97-AF65-F5344CB8AC3E}">
        <p14:creationId xmlns:p14="http://schemas.microsoft.com/office/powerpoint/2010/main" val="276454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16</a:t>
            </a:fld>
            <a:endParaRPr lang="en-IN"/>
          </a:p>
        </p:txBody>
      </p:sp>
    </p:spTree>
    <p:extLst>
      <p:ext uri="{BB962C8B-B14F-4D97-AF65-F5344CB8AC3E}">
        <p14:creationId xmlns:p14="http://schemas.microsoft.com/office/powerpoint/2010/main" val="23745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22B2A2-6A20-43EC-AEC3-09F33EB1DE3E}" type="slidenum">
              <a:rPr lang="en-IN" smtClean="0"/>
              <a:t>17</a:t>
            </a:fld>
            <a:endParaRPr lang="en-IN"/>
          </a:p>
        </p:txBody>
      </p:sp>
    </p:spTree>
    <p:extLst>
      <p:ext uri="{BB962C8B-B14F-4D97-AF65-F5344CB8AC3E}">
        <p14:creationId xmlns:p14="http://schemas.microsoft.com/office/powerpoint/2010/main" val="132121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B2A2-6A20-43EC-AEC3-09F33EB1DE3E}" type="slidenum">
              <a:rPr lang="en-IN" smtClean="0"/>
              <a:t>18</a:t>
            </a:fld>
            <a:endParaRPr lang="en-IN"/>
          </a:p>
        </p:txBody>
      </p:sp>
    </p:spTree>
    <p:extLst>
      <p:ext uri="{BB962C8B-B14F-4D97-AF65-F5344CB8AC3E}">
        <p14:creationId xmlns:p14="http://schemas.microsoft.com/office/powerpoint/2010/main" val="312318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07EA-43D0-1BD0-3E07-C81370608B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F70A71-1969-5558-83CD-CBA1727345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B58749-818E-B265-618C-265F007D2697}"/>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B7955846-86DD-308C-678C-DF8B4FF8B1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ADAAA6-F705-8E4D-7B57-8296B053E816}"/>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14833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8644-E5F0-F7A4-76CE-5BC8529A9A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764DA8-68CE-C32A-6E27-B25FD3374A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85725-6FAC-D889-35A4-87B15F06E3FB}"/>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00FD578B-C502-84C4-3E0B-E529434879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C380D0-D207-E01E-F63A-26BAB1B2A601}"/>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323649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8244CC-2B7D-E5FE-794D-59EFCCC85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D5B9F8-8F17-B65B-621D-E39D2ED5FC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8467-44D5-CE98-066D-11D99E4450E9}"/>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48AC659A-1DA4-FFEE-B660-5939047D39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61BA9-164E-03A2-763F-8FBCA6BCACD8}"/>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2765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A9C8-0189-B15F-FBA2-CDFBB84396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A2EF4E-8E2D-B68E-C306-4A23F88DD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8C71B1-2996-29CE-B257-6FB2DC8FE9CE}"/>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4B57976E-47F1-CB3A-F0D9-A07043881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E96634-73E0-7BE4-31FF-75AA7F4091F5}"/>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08760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C8E0-F589-845B-CD92-DAEB83718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F37A5E-3231-C940-601B-07ED04CD04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7C8B9-7F0F-CDD4-36F0-8112D156645D}"/>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44ECC94B-7E80-54F9-57C7-D233899A77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AD31B0-79EB-2A9B-43E2-E465518B1AD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16798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F237-2F5C-9DE9-DD68-9E458CC4BE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3D4BBB-6D6B-2338-4610-3E434973B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9D8B01-3E83-D912-65E5-4D757F2BD5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0B45D2-667D-CB78-2F22-1C05EA99484D}"/>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6" name="Footer Placeholder 5">
            <a:extLst>
              <a:ext uri="{FF2B5EF4-FFF2-40B4-BE49-F238E27FC236}">
                <a16:creationId xmlns:a16="http://schemas.microsoft.com/office/drawing/2014/main" id="{170C2834-9D4A-5072-755F-509E7808DA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C2F60D-7178-1E9C-6248-F64269BF30C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68129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F27E-99E6-B89B-2D81-CB1D44507E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6181D0-62CE-4C1B-EFC0-3A08AF8C8D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F8B6C0-8F5B-0307-7269-C01BA08F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93A2EC-C4A4-0B8D-919C-6156FD767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20B301-F650-F4F3-CD38-06DFDF9C0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171ED2-C01E-4847-C0BD-762070F3B563}"/>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8" name="Footer Placeholder 7">
            <a:extLst>
              <a:ext uri="{FF2B5EF4-FFF2-40B4-BE49-F238E27FC236}">
                <a16:creationId xmlns:a16="http://schemas.microsoft.com/office/drawing/2014/main" id="{22975889-9CD5-6D70-EF8A-3F16CE263F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785FAF-2564-058F-1CDC-53E08DAA143F}"/>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31636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0BAC-17F6-FD2C-7951-E41F126213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11D74A-D5A9-69D5-E1BA-317C02D85190}"/>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4" name="Footer Placeholder 3">
            <a:extLst>
              <a:ext uri="{FF2B5EF4-FFF2-40B4-BE49-F238E27FC236}">
                <a16:creationId xmlns:a16="http://schemas.microsoft.com/office/drawing/2014/main" id="{CDD4D821-D8B7-F9FA-6ED1-BF8D604129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444C9C-B786-8C58-2DAB-EEECD3621508}"/>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083779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6E7D07-4ACC-D7BF-30C6-BB44B85E1C18}"/>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3" name="Footer Placeholder 2">
            <a:extLst>
              <a:ext uri="{FF2B5EF4-FFF2-40B4-BE49-F238E27FC236}">
                <a16:creationId xmlns:a16="http://schemas.microsoft.com/office/drawing/2014/main" id="{9BC2A934-49CC-5023-72F5-93A9BFD277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3079C2-0677-2B35-7395-FC70354138D6}"/>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46309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039B-F3D3-3218-5EDD-F40DFCE83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FA7992-8A43-9A98-2E43-AE154AD01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F11370-FAC1-1020-E4A7-6E702A174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8D16FA-E4C4-3F34-CF7D-D30A7DEC725F}"/>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6" name="Footer Placeholder 5">
            <a:extLst>
              <a:ext uri="{FF2B5EF4-FFF2-40B4-BE49-F238E27FC236}">
                <a16:creationId xmlns:a16="http://schemas.microsoft.com/office/drawing/2014/main" id="{6DE63134-5890-9751-0B5D-568C02107C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471CC0-4BD5-6E2C-AD2F-1E66F96EF310}"/>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2112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43C1-3433-8BCC-1B01-8D3F3F8A3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E275C3-19C0-0249-C512-9CF5C52DF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C32FF4-328A-7A2A-2C18-35CF4C2BC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C8C67-C735-BED9-CCA3-82E9DE835273}"/>
              </a:ext>
            </a:extLst>
          </p:cNvPr>
          <p:cNvSpPr>
            <a:spLocks noGrp="1"/>
          </p:cNvSpPr>
          <p:nvPr>
            <p:ph type="dt" sz="half" idx="10"/>
          </p:nvPr>
        </p:nvSpPr>
        <p:spPr/>
        <p:txBody>
          <a:bodyPr/>
          <a:lstStyle/>
          <a:p>
            <a:fld id="{75978733-4D2A-43F1-96AC-01E984782C10}" type="datetimeFigureOut">
              <a:rPr lang="en-IN" smtClean="0"/>
              <a:t>09-12-2024</a:t>
            </a:fld>
            <a:endParaRPr lang="en-IN"/>
          </a:p>
        </p:txBody>
      </p:sp>
      <p:sp>
        <p:nvSpPr>
          <p:cNvPr id="6" name="Footer Placeholder 5">
            <a:extLst>
              <a:ext uri="{FF2B5EF4-FFF2-40B4-BE49-F238E27FC236}">
                <a16:creationId xmlns:a16="http://schemas.microsoft.com/office/drawing/2014/main" id="{AF823414-16A4-C6CF-7468-5DA9FC03B0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D46CA6-B829-0A68-711C-6D27DD0AFFAC}"/>
              </a:ext>
            </a:extLst>
          </p:cNvPr>
          <p:cNvSpPr>
            <a:spLocks noGrp="1"/>
          </p:cNvSpPr>
          <p:nvPr>
            <p:ph type="sldNum" sz="quarter" idx="12"/>
          </p:nvPr>
        </p:nvSpPr>
        <p:spPr/>
        <p:txBody>
          <a:bodyPr/>
          <a:lstStyle/>
          <a:p>
            <a:fld id="{341B8379-49A9-4526-ABA1-A4450808C1A3}" type="slidenum">
              <a:rPr lang="en-IN" smtClean="0"/>
              <a:t>‹#›</a:t>
            </a:fld>
            <a:endParaRPr lang="en-IN"/>
          </a:p>
        </p:txBody>
      </p:sp>
    </p:spTree>
    <p:extLst>
      <p:ext uri="{BB962C8B-B14F-4D97-AF65-F5344CB8AC3E}">
        <p14:creationId xmlns:p14="http://schemas.microsoft.com/office/powerpoint/2010/main" val="54571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D47C9-2931-A620-4A7D-4E0BEC9FE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E2A78E-9431-746D-79E3-F2FE5D120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DA391-2E0A-F4CA-0F05-ACC95F436E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978733-4D2A-43F1-96AC-01E984782C10}" type="datetimeFigureOut">
              <a:rPr lang="en-IN" smtClean="0"/>
              <a:t>09-12-2024</a:t>
            </a:fld>
            <a:endParaRPr lang="en-IN"/>
          </a:p>
        </p:txBody>
      </p:sp>
      <p:sp>
        <p:nvSpPr>
          <p:cNvPr id="5" name="Footer Placeholder 4">
            <a:extLst>
              <a:ext uri="{FF2B5EF4-FFF2-40B4-BE49-F238E27FC236}">
                <a16:creationId xmlns:a16="http://schemas.microsoft.com/office/drawing/2014/main" id="{E22F27B3-C794-78E8-0C53-970C6252E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81A816A-9996-862E-621E-136576C3B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1B8379-49A9-4526-ABA1-A4450808C1A3}" type="slidenum">
              <a:rPr lang="en-IN" smtClean="0"/>
              <a:t>‹#›</a:t>
            </a:fld>
            <a:endParaRPr lang="en-IN"/>
          </a:p>
        </p:txBody>
      </p:sp>
    </p:spTree>
    <p:extLst>
      <p:ext uri="{BB962C8B-B14F-4D97-AF65-F5344CB8AC3E}">
        <p14:creationId xmlns:p14="http://schemas.microsoft.com/office/powerpoint/2010/main" val="3910205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diagramLayout" Target="../diagrams/layout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Data" Target="../diagrams/data6.xml"/><Relationship Id="rId2" Type="http://schemas.openxmlformats.org/officeDocument/2006/relationships/image" Target="../media/image21.png"/><Relationship Id="rId16" Type="http://schemas.microsoft.com/office/2007/relationships/diagramDrawing" Target="../diagrams/drawing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5.png"/><Relationship Id="rId5" Type="http://schemas.openxmlformats.org/officeDocument/2006/relationships/diagramQuickStyle" Target="../diagrams/quickStyle5.xml"/><Relationship Id="rId15" Type="http://schemas.openxmlformats.org/officeDocument/2006/relationships/diagramColors" Target="../diagrams/colors6.xml"/><Relationship Id="rId10" Type="http://schemas.openxmlformats.org/officeDocument/2006/relationships/image" Target="../media/image24.png"/><Relationship Id="rId4" Type="http://schemas.openxmlformats.org/officeDocument/2006/relationships/diagramLayout" Target="../diagrams/layout5.xml"/><Relationship Id="rId9" Type="http://schemas.openxmlformats.org/officeDocument/2006/relationships/image" Target="../media/image23.png"/><Relationship Id="rId1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Planning">
            <a:extLst>
              <a:ext uri="{FF2B5EF4-FFF2-40B4-BE49-F238E27FC236}">
                <a16:creationId xmlns:a16="http://schemas.microsoft.com/office/drawing/2014/main" id="{D68FA270-DFAF-DD0C-1D24-774EF50956D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93793-35A6-CDE9-2E85-4E5D91C939E0}"/>
              </a:ext>
            </a:extLst>
          </p:cNvPr>
          <p:cNvSpPr>
            <a:spLocks noGrp="1"/>
          </p:cNvSpPr>
          <p:nvPr>
            <p:ph type="ctrTitle"/>
          </p:nvPr>
        </p:nvSpPr>
        <p:spPr>
          <a:xfrm>
            <a:off x="643466" y="643467"/>
            <a:ext cx="5452529" cy="3569242"/>
          </a:xfrm>
        </p:spPr>
        <p:txBody>
          <a:bodyPr anchor="t">
            <a:normAutofit/>
          </a:bodyPr>
          <a:lstStyle/>
          <a:p>
            <a:pPr algn="l"/>
            <a:r>
              <a:rPr lang="en-US" sz="5200" i="1">
                <a:solidFill>
                  <a:srgbClr val="FFFFFF"/>
                </a:solidFill>
              </a:rPr>
              <a:t>Project Presentation</a:t>
            </a:r>
          </a:p>
        </p:txBody>
      </p:sp>
      <p:sp>
        <p:nvSpPr>
          <p:cNvPr id="3" name="Subtitle 2">
            <a:extLst>
              <a:ext uri="{FF2B5EF4-FFF2-40B4-BE49-F238E27FC236}">
                <a16:creationId xmlns:a16="http://schemas.microsoft.com/office/drawing/2014/main" id="{3B0082BB-DF68-01C4-B635-71CB753EA13F}"/>
              </a:ext>
            </a:extLst>
          </p:cNvPr>
          <p:cNvSpPr>
            <a:spLocks noGrp="1"/>
          </p:cNvSpPr>
          <p:nvPr>
            <p:ph type="subTitle" idx="1"/>
          </p:nvPr>
        </p:nvSpPr>
        <p:spPr>
          <a:xfrm>
            <a:off x="173566" y="4779536"/>
            <a:ext cx="5449479" cy="1385640"/>
          </a:xfrm>
        </p:spPr>
        <p:txBody>
          <a:bodyPr anchor="b">
            <a:normAutofit fontScale="85000" lnSpcReduction="20000"/>
          </a:bodyPr>
          <a:lstStyle/>
          <a:p>
            <a:pPr algn="l"/>
            <a:r>
              <a:rPr lang="en-US" sz="1700" dirty="0">
                <a:solidFill>
                  <a:schemeClr val="bg1"/>
                </a:solidFill>
              </a:rPr>
              <a:t>Course : 		CSC 696H SP24 001</a:t>
            </a:r>
          </a:p>
          <a:p>
            <a:pPr algn="l"/>
            <a:r>
              <a:rPr lang="en-US" sz="1700" dirty="0">
                <a:solidFill>
                  <a:schemeClr val="bg1"/>
                </a:solidFill>
              </a:rPr>
              <a:t>Project : 		Stock Price Prediction</a:t>
            </a:r>
          </a:p>
          <a:p>
            <a:pPr algn="l"/>
            <a:r>
              <a:rPr lang="en-US" sz="1700" dirty="0">
                <a:solidFill>
                  <a:schemeClr val="bg1"/>
                </a:solidFill>
              </a:rPr>
              <a:t>Presented by  : 	Miki Katyal ( MS Information Science )</a:t>
            </a:r>
          </a:p>
          <a:p>
            <a:pPr algn="l"/>
            <a:r>
              <a:rPr lang="en-US" sz="1700" dirty="0">
                <a:solidFill>
                  <a:schemeClr val="bg1"/>
                </a:solidFill>
              </a:rPr>
              <a:t>		mikikatyal@arizona.edu</a:t>
            </a:r>
          </a:p>
          <a:p>
            <a:pPr algn="l"/>
            <a:r>
              <a:rPr lang="en-US" sz="1700" dirty="0">
                <a:solidFill>
                  <a:srgbClr val="FFFFFF"/>
                </a:solidFill>
              </a:rPr>
              <a:t> </a:t>
            </a:r>
          </a:p>
          <a:p>
            <a:pPr algn="l"/>
            <a:endParaRPr lang="en-US" sz="1700"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6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76EE-308F-F053-F03F-D27D17D3CCE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Initialize Parameters for the Project </a:t>
            </a:r>
          </a:p>
        </p:txBody>
      </p:sp>
      <p:pic>
        <p:nvPicPr>
          <p:cNvPr id="7" name="Picture 6" descr="A close-up of a computer screen&#10;&#10;Description automatically generated">
            <a:extLst>
              <a:ext uri="{FF2B5EF4-FFF2-40B4-BE49-F238E27FC236}">
                <a16:creationId xmlns:a16="http://schemas.microsoft.com/office/drawing/2014/main" id="{3A66CF65-6194-E471-6632-9895E3AB9382}"/>
              </a:ext>
            </a:extLst>
          </p:cNvPr>
          <p:cNvPicPr>
            <a:picLocks noChangeAspect="1"/>
          </p:cNvPicPr>
          <p:nvPr/>
        </p:nvPicPr>
        <p:blipFill>
          <a:blip r:embed="rId3"/>
          <a:stretch>
            <a:fillRect/>
          </a:stretch>
        </p:blipFill>
        <p:spPr>
          <a:xfrm>
            <a:off x="1158240" y="2405254"/>
            <a:ext cx="9875520" cy="3209544"/>
          </a:xfrm>
          <a:prstGeom prst="rect">
            <a:avLst/>
          </a:prstGeom>
          <a:effectLst/>
        </p:spPr>
      </p:pic>
    </p:spTree>
    <p:extLst>
      <p:ext uri="{BB962C8B-B14F-4D97-AF65-F5344CB8AC3E}">
        <p14:creationId xmlns:p14="http://schemas.microsoft.com/office/powerpoint/2010/main" val="3916825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9A7C1-DF2A-5B19-E050-2EC1680C985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Perform EDA</a:t>
            </a:r>
            <a:endParaRPr lang="en-US" sz="3700" kern="1200" dirty="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AA9367F-3047-7C1D-454B-E0ABDEA4007D}"/>
              </a:ext>
            </a:extLst>
          </p:cNvPr>
          <p:cNvPicPr>
            <a:picLocks noChangeAspect="1"/>
          </p:cNvPicPr>
          <p:nvPr/>
        </p:nvPicPr>
        <p:blipFill>
          <a:blip r:embed="rId2"/>
          <a:stretch>
            <a:fillRect/>
          </a:stretch>
        </p:blipFill>
        <p:spPr>
          <a:xfrm>
            <a:off x="545238" y="1210518"/>
            <a:ext cx="7608304" cy="4220593"/>
          </a:xfrm>
          <a:prstGeom prst="rect">
            <a:avLst/>
          </a:prstGeom>
        </p:spPr>
      </p:pic>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45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kern="1200" dirty="0">
                <a:solidFill>
                  <a:schemeClr val="tx1"/>
                </a:solidFill>
                <a:latin typeface="+mj-lt"/>
                <a:ea typeface="+mj-ea"/>
                <a:cs typeface="+mj-cs"/>
              </a:rPr>
              <a:t>Prediction - Visualization </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2200" kern="1200" dirty="0">
                <a:solidFill>
                  <a:schemeClr val="tx1"/>
                </a:solidFill>
                <a:latin typeface="+mj-lt"/>
                <a:ea typeface="+mj-ea"/>
                <a:cs typeface="+mj-cs"/>
              </a:rPr>
              <a:t>D. Plot Test and Predicted Data</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AAA130-BE72-28FA-9FC5-3B5024D5EC2C}"/>
              </a:ext>
            </a:extLst>
          </p:cNvPr>
          <p:cNvPicPr>
            <a:picLocks noChangeAspect="1"/>
          </p:cNvPicPr>
          <p:nvPr/>
        </p:nvPicPr>
        <p:blipFill>
          <a:blip r:embed="rId2"/>
          <a:stretch>
            <a:fillRect/>
          </a:stretch>
        </p:blipFill>
        <p:spPr>
          <a:xfrm>
            <a:off x="424536" y="1412783"/>
            <a:ext cx="7837729" cy="3531998"/>
          </a:xfrm>
          <a:prstGeom prst="rect">
            <a:avLst/>
          </a:prstGeom>
        </p:spPr>
      </p:pic>
    </p:spTree>
    <p:extLst>
      <p:ext uri="{BB962C8B-B14F-4D97-AF65-F5344CB8AC3E}">
        <p14:creationId xmlns:p14="http://schemas.microsoft.com/office/powerpoint/2010/main" val="231671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dirty="0">
                <a:solidFill>
                  <a:schemeClr val="tx1"/>
                </a:solidFill>
                <a:latin typeface="+mj-lt"/>
                <a:ea typeface="+mj-ea"/>
                <a:cs typeface="+mj-cs"/>
              </a:rPr>
              <a:t>Forecasting - Visualization</a:t>
            </a:r>
            <a:br>
              <a:rPr lang="en-US" sz="3000" kern="1200" dirty="0">
                <a:solidFill>
                  <a:schemeClr val="tx1"/>
                </a:solidFill>
                <a:latin typeface="+mj-lt"/>
                <a:ea typeface="+mj-ea"/>
                <a:cs typeface="+mj-cs"/>
              </a:rPr>
            </a:br>
            <a:br>
              <a:rPr lang="en-US" sz="3000" kern="1200" dirty="0">
                <a:solidFill>
                  <a:schemeClr val="tx1"/>
                </a:solidFill>
                <a:latin typeface="+mj-lt"/>
                <a:ea typeface="+mj-ea"/>
                <a:cs typeface="+mj-cs"/>
              </a:rPr>
            </a:br>
            <a:r>
              <a:rPr lang="en-US" sz="2200" kern="1200" dirty="0">
                <a:solidFill>
                  <a:schemeClr val="tx1"/>
                </a:solidFill>
                <a:latin typeface="+mj-lt"/>
                <a:ea typeface="+mj-ea"/>
                <a:cs typeface="+mj-cs"/>
              </a:rPr>
              <a:t>A. Plot Historical and Forecasting price</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49B5A6-C9C6-EB13-083B-4C47B0D1EFCD}"/>
              </a:ext>
            </a:extLst>
          </p:cNvPr>
          <p:cNvPicPr>
            <a:picLocks noChangeAspect="1"/>
          </p:cNvPicPr>
          <p:nvPr/>
        </p:nvPicPr>
        <p:blipFill>
          <a:blip r:embed="rId3"/>
          <a:stretch>
            <a:fillRect/>
          </a:stretch>
        </p:blipFill>
        <p:spPr>
          <a:xfrm>
            <a:off x="5825810" y="1591248"/>
            <a:ext cx="5729366" cy="3227989"/>
          </a:xfrm>
          <a:prstGeom prst="rect">
            <a:avLst/>
          </a:prstGeom>
        </p:spPr>
      </p:pic>
    </p:spTree>
    <p:extLst>
      <p:ext uri="{BB962C8B-B14F-4D97-AF65-F5344CB8AC3E}">
        <p14:creationId xmlns:p14="http://schemas.microsoft.com/office/powerpoint/2010/main" val="56870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dirty="0">
                <a:solidFill>
                  <a:schemeClr val="tx1"/>
                </a:solidFill>
                <a:latin typeface="+mj-lt"/>
                <a:ea typeface="+mj-ea"/>
                <a:cs typeface="+mj-cs"/>
              </a:rPr>
              <a:t>Forecasting - Visualization </a:t>
            </a:r>
            <a:br>
              <a:rPr lang="en-US" sz="2600" kern="1200" dirty="0">
                <a:solidFill>
                  <a:schemeClr val="tx1"/>
                </a:solidFill>
                <a:latin typeface="+mj-lt"/>
                <a:ea typeface="+mj-ea"/>
                <a:cs typeface="+mj-cs"/>
              </a:rPr>
            </a:br>
            <a:br>
              <a:rPr lang="en-US" sz="2600" kern="1200" dirty="0">
                <a:solidFill>
                  <a:schemeClr val="tx1"/>
                </a:solidFill>
                <a:latin typeface="+mj-lt"/>
                <a:ea typeface="+mj-ea"/>
                <a:cs typeface="+mj-cs"/>
              </a:rPr>
            </a:br>
            <a:r>
              <a:rPr lang="en-US" sz="2000" kern="1200" dirty="0">
                <a:solidFill>
                  <a:schemeClr val="tx1"/>
                </a:solidFill>
                <a:latin typeface="+mj-lt"/>
                <a:ea typeface="+mj-ea"/>
                <a:cs typeface="+mj-cs"/>
              </a:rPr>
              <a:t>B. Plot Historical Price with Forecasting Price as a single line</a:t>
            </a:r>
            <a:br>
              <a:rPr lang="en-US" sz="2600"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C4FC4D-9FC1-DC44-D633-6AFA58A06E00}"/>
              </a:ext>
            </a:extLst>
          </p:cNvPr>
          <p:cNvPicPr>
            <a:picLocks noChangeAspect="1"/>
          </p:cNvPicPr>
          <p:nvPr/>
        </p:nvPicPr>
        <p:blipFill>
          <a:blip r:embed="rId2"/>
          <a:stretch>
            <a:fillRect/>
          </a:stretch>
        </p:blipFill>
        <p:spPr>
          <a:xfrm>
            <a:off x="5841124" y="1710509"/>
            <a:ext cx="5711059" cy="3231981"/>
          </a:xfrm>
          <a:prstGeom prst="rect">
            <a:avLst/>
          </a:prstGeom>
        </p:spPr>
      </p:pic>
    </p:spTree>
    <p:extLst>
      <p:ext uri="{BB962C8B-B14F-4D97-AF65-F5344CB8AC3E}">
        <p14:creationId xmlns:p14="http://schemas.microsoft.com/office/powerpoint/2010/main" val="2547672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2600" kern="1200">
                <a:solidFill>
                  <a:schemeClr val="tx1"/>
                </a:solidFill>
                <a:latin typeface="+mj-lt"/>
                <a:ea typeface="+mj-ea"/>
                <a:cs typeface="+mj-cs"/>
              </a:rPr>
              <a:t>Forecasting - Visualization </a:t>
            </a:r>
            <a:br>
              <a:rPr lang="en-US" sz="2600" kern="1200">
                <a:solidFill>
                  <a:schemeClr val="tx1"/>
                </a:solidFill>
                <a:latin typeface="+mj-lt"/>
                <a:ea typeface="+mj-ea"/>
                <a:cs typeface="+mj-cs"/>
              </a:rPr>
            </a:br>
            <a:br>
              <a:rPr lang="en-US" sz="2600" kern="1200">
                <a:solidFill>
                  <a:schemeClr val="tx1"/>
                </a:solidFill>
                <a:latin typeface="+mj-lt"/>
                <a:ea typeface="+mj-ea"/>
                <a:cs typeface="+mj-cs"/>
              </a:rPr>
            </a:br>
            <a:r>
              <a:rPr lang="en-US" sz="2600" kern="1200">
                <a:solidFill>
                  <a:schemeClr val="tx1"/>
                </a:solidFill>
                <a:latin typeface="+mj-lt"/>
                <a:ea typeface="+mj-ea"/>
                <a:cs typeface="+mj-cs"/>
              </a:rPr>
              <a:t>C. Plot Prediction Price and Forecasting Price as a single line</a:t>
            </a:r>
            <a:br>
              <a:rPr lang="en-US" sz="2600" kern="1200">
                <a:solidFill>
                  <a:schemeClr val="tx1"/>
                </a:solidFill>
                <a:latin typeface="+mj-lt"/>
                <a:ea typeface="+mj-ea"/>
                <a:cs typeface="+mj-cs"/>
              </a:rPr>
            </a:br>
            <a:endParaRPr lang="en-US" sz="2600" kern="1200" dirty="0">
              <a:solidFill>
                <a:schemeClr val="tx1"/>
              </a:solidFill>
              <a:latin typeface="+mj-lt"/>
              <a:ea typeface="+mj-ea"/>
              <a:cs typeface="+mj-cs"/>
            </a:endParaRP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C76A9B-FFF5-95E0-F9E1-A95497BC7639}"/>
              </a:ext>
            </a:extLst>
          </p:cNvPr>
          <p:cNvPicPr>
            <a:picLocks noChangeAspect="1"/>
          </p:cNvPicPr>
          <p:nvPr/>
        </p:nvPicPr>
        <p:blipFill>
          <a:blip r:embed="rId2"/>
          <a:stretch>
            <a:fillRect/>
          </a:stretch>
        </p:blipFill>
        <p:spPr>
          <a:xfrm>
            <a:off x="5800266" y="2105583"/>
            <a:ext cx="5795271" cy="2647720"/>
          </a:xfrm>
          <a:prstGeom prst="rect">
            <a:avLst/>
          </a:prstGeom>
        </p:spPr>
      </p:pic>
    </p:spTree>
    <p:extLst>
      <p:ext uri="{BB962C8B-B14F-4D97-AF65-F5344CB8AC3E}">
        <p14:creationId xmlns:p14="http://schemas.microsoft.com/office/powerpoint/2010/main" val="271050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3400"/>
              <a:t>Forecasting - Visualization </a:t>
            </a:r>
            <a:br>
              <a:rPr lang="en-US" sz="3400"/>
            </a:br>
            <a:br>
              <a:rPr lang="en-US" sz="3400"/>
            </a:br>
            <a:r>
              <a:rPr lang="en-US" sz="3400"/>
              <a:t>C. Plot Prediction Price and Forecasting Price as a single line</a:t>
            </a:r>
            <a:br>
              <a:rPr lang="en-US" sz="3400"/>
            </a:br>
            <a:endParaRPr lang="en-US" sz="3400"/>
          </a:p>
        </p:txBody>
      </p:sp>
      <p:sp>
        <p:nvSpPr>
          <p:cNvPr id="96" name="Rectangle 9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16E2ED2F-B466-C7BC-CD89-E637565D2F68}"/>
              </a:ext>
            </a:extLst>
          </p:cNvPr>
          <p:cNvGrpSpPr/>
          <p:nvPr/>
        </p:nvGrpSpPr>
        <p:grpSpPr>
          <a:xfrm>
            <a:off x="5508172" y="3503515"/>
            <a:ext cx="6496357" cy="1939197"/>
            <a:chOff x="5508172" y="3503515"/>
            <a:chExt cx="6496357" cy="1939197"/>
          </a:xfrm>
        </p:grpSpPr>
        <p:pic>
          <p:nvPicPr>
            <p:cNvPr id="4" name="Picture 3" descr="A graph with green line&#10;&#10;Description automatically generated">
              <a:extLst>
                <a:ext uri="{FF2B5EF4-FFF2-40B4-BE49-F238E27FC236}">
                  <a16:creationId xmlns:a16="http://schemas.microsoft.com/office/drawing/2014/main" id="{3ACABF59-043A-6CE2-1A42-92582688B5F5}"/>
                </a:ext>
              </a:extLst>
            </p:cNvPr>
            <p:cNvPicPr>
              <a:picLocks noChangeAspect="1"/>
            </p:cNvPicPr>
            <p:nvPr/>
          </p:nvPicPr>
          <p:blipFill>
            <a:blip r:embed="rId3"/>
            <a:stretch>
              <a:fillRect/>
            </a:stretch>
          </p:blipFill>
          <p:spPr>
            <a:xfrm>
              <a:off x="5508172" y="3503515"/>
              <a:ext cx="6496357" cy="1939197"/>
            </a:xfrm>
            <a:prstGeom prst="rect">
              <a:avLst/>
            </a:prstGeom>
          </p:spPr>
        </p:pic>
        <p:sp>
          <p:nvSpPr>
            <p:cNvPr id="16" name="TextBox 15">
              <a:extLst>
                <a:ext uri="{FF2B5EF4-FFF2-40B4-BE49-F238E27FC236}">
                  <a16:creationId xmlns:a16="http://schemas.microsoft.com/office/drawing/2014/main" id="{212E6175-E8CC-9F26-1BCC-85508606C64B}"/>
                </a:ext>
              </a:extLst>
            </p:cNvPr>
            <p:cNvSpPr txBox="1"/>
            <p:nvPr/>
          </p:nvSpPr>
          <p:spPr>
            <a:xfrm rot="5400000">
              <a:off x="10870363" y="4272241"/>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cxnSp>
        <p:nvCxnSpPr>
          <p:cNvPr id="22" name="Straight Connector 21">
            <a:extLst>
              <a:ext uri="{FF2B5EF4-FFF2-40B4-BE49-F238E27FC236}">
                <a16:creationId xmlns:a16="http://schemas.microsoft.com/office/drawing/2014/main" id="{AB374B6E-D5CC-CF5D-5F8C-EC672771DF57}"/>
              </a:ext>
            </a:extLst>
          </p:cNvPr>
          <p:cNvCxnSpPr/>
          <p:nvPr/>
        </p:nvCxnSpPr>
        <p:spPr>
          <a:xfrm>
            <a:off x="11114677" y="3644900"/>
            <a:ext cx="0" cy="163195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Group 7">
            <a:extLst>
              <a:ext uri="{FF2B5EF4-FFF2-40B4-BE49-F238E27FC236}">
                <a16:creationId xmlns:a16="http://schemas.microsoft.com/office/drawing/2014/main" id="{0852C49F-F59C-4410-3FF5-EE0954A6EB3E}"/>
              </a:ext>
            </a:extLst>
          </p:cNvPr>
          <p:cNvGrpSpPr/>
          <p:nvPr/>
        </p:nvGrpSpPr>
        <p:grpSpPr>
          <a:xfrm>
            <a:off x="5508173" y="625683"/>
            <a:ext cx="6496356" cy="2713336"/>
            <a:chOff x="5508173" y="625683"/>
            <a:chExt cx="6496356" cy="2713336"/>
          </a:xfrm>
        </p:grpSpPr>
        <p:pic>
          <p:nvPicPr>
            <p:cNvPr id="7" name="Picture 6" descr="A screen shot of a graph&#10;&#10;Description automatically generated">
              <a:extLst>
                <a:ext uri="{FF2B5EF4-FFF2-40B4-BE49-F238E27FC236}">
                  <a16:creationId xmlns:a16="http://schemas.microsoft.com/office/drawing/2014/main" id="{557DDB54-BAD6-B187-8398-D7AD1E985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73" y="625683"/>
              <a:ext cx="6496356" cy="2713336"/>
            </a:xfrm>
            <a:prstGeom prst="rect">
              <a:avLst/>
            </a:prstGeom>
          </p:spPr>
        </p:pic>
        <p:sp>
          <p:nvSpPr>
            <p:cNvPr id="11" name="TextBox 10">
              <a:extLst>
                <a:ext uri="{FF2B5EF4-FFF2-40B4-BE49-F238E27FC236}">
                  <a16:creationId xmlns:a16="http://schemas.microsoft.com/office/drawing/2014/main" id="{8D2A9E94-C9E6-9257-4B98-0ECC2F9F136E}"/>
                </a:ext>
              </a:extLst>
            </p:cNvPr>
            <p:cNvSpPr txBox="1"/>
            <p:nvPr/>
          </p:nvSpPr>
          <p:spPr>
            <a:xfrm rot="5400000">
              <a:off x="8812150" y="2370351"/>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spTree>
    <p:extLst>
      <p:ext uri="{BB962C8B-B14F-4D97-AF65-F5344CB8AC3E}">
        <p14:creationId xmlns:p14="http://schemas.microsoft.com/office/powerpoint/2010/main" val="97906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1300"/>
              <a:t>Forecasting - Visualization </a:t>
            </a:r>
            <a:br>
              <a:rPr lang="en-US" sz="1300"/>
            </a:br>
            <a:br>
              <a:rPr lang="en-US" sz="1300"/>
            </a:br>
            <a:r>
              <a:rPr lang="en-US" sz="1300"/>
              <a:t>C. Plot Prediction Price and Forecasting Price as a single line</a:t>
            </a:r>
            <a:br>
              <a:rPr lang="en-US" sz="1300"/>
            </a:br>
            <a:endParaRPr lang="en-US" sz="1300"/>
          </a:p>
        </p:txBody>
      </p:sp>
      <p:sp>
        <p:nvSpPr>
          <p:cNvPr id="78" name="Rectangle: Rounded Corners 7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Picture 3">
            <a:extLst>
              <a:ext uri="{FF2B5EF4-FFF2-40B4-BE49-F238E27FC236}">
                <a16:creationId xmlns:a16="http://schemas.microsoft.com/office/drawing/2014/main" id="{3ACABF59-043A-6CE2-1A42-92582688B5F5}"/>
              </a:ext>
            </a:extLst>
          </p:cNvPr>
          <p:cNvPicPr>
            <a:picLocks noChangeAspect="1"/>
          </p:cNvPicPr>
          <p:nvPr/>
        </p:nvPicPr>
        <p:blipFill>
          <a:blip r:embed="rId3"/>
          <a:stretch>
            <a:fillRect/>
          </a:stretch>
        </p:blipFill>
        <p:spPr>
          <a:xfrm>
            <a:off x="6096000" y="2724149"/>
            <a:ext cx="5710430" cy="2922444"/>
          </a:xfrm>
          <a:prstGeom prst="rect">
            <a:avLst/>
          </a:prstGeom>
        </p:spPr>
      </p:pic>
      <p:sp>
        <p:nvSpPr>
          <p:cNvPr id="8" name="TextBox 7">
            <a:extLst>
              <a:ext uri="{FF2B5EF4-FFF2-40B4-BE49-F238E27FC236}">
                <a16:creationId xmlns:a16="http://schemas.microsoft.com/office/drawing/2014/main" id="{FE798EC0-306C-3C8D-08D2-20D5C9102ADA}"/>
              </a:ext>
            </a:extLst>
          </p:cNvPr>
          <p:cNvSpPr txBox="1"/>
          <p:nvPr/>
        </p:nvSpPr>
        <p:spPr>
          <a:xfrm rot="5400000">
            <a:off x="10781801" y="4247216"/>
            <a:ext cx="704073" cy="215444"/>
          </a:xfrm>
          <a:prstGeom prst="rect">
            <a:avLst/>
          </a:prstGeom>
          <a:solidFill>
            <a:srgbClr val="FFFF00"/>
          </a:solidFill>
        </p:spPr>
        <p:txBody>
          <a:bodyPr wrap="square" rtlCol="0">
            <a:spAutoFit/>
          </a:bodyPr>
          <a:lstStyle/>
          <a:p>
            <a:r>
              <a:rPr lang="en-IN" sz="800" dirty="0">
                <a:solidFill>
                  <a:srgbClr val="FF0000"/>
                </a:solidFill>
              </a:rPr>
              <a:t>Forecasting</a:t>
            </a:r>
          </a:p>
        </p:txBody>
      </p:sp>
      <p:cxnSp>
        <p:nvCxnSpPr>
          <p:cNvPr id="10" name="Straight Connector 9">
            <a:extLst>
              <a:ext uri="{FF2B5EF4-FFF2-40B4-BE49-F238E27FC236}">
                <a16:creationId xmlns:a16="http://schemas.microsoft.com/office/drawing/2014/main" id="{DE90CD3C-E66E-5220-744B-9BF74586ECAE}"/>
              </a:ext>
            </a:extLst>
          </p:cNvPr>
          <p:cNvCxnSpPr>
            <a:cxnSpLocks/>
          </p:cNvCxnSpPr>
          <p:nvPr/>
        </p:nvCxnSpPr>
        <p:spPr>
          <a:xfrm>
            <a:off x="11026115" y="2898192"/>
            <a:ext cx="0" cy="2537408"/>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BA037871-9D19-1EFC-7FE2-5DDB32EDCB69}"/>
              </a:ext>
            </a:extLst>
          </p:cNvPr>
          <p:cNvGrpSpPr/>
          <p:nvPr/>
        </p:nvGrpSpPr>
        <p:grpSpPr>
          <a:xfrm>
            <a:off x="360213" y="2907428"/>
            <a:ext cx="5461440" cy="2537409"/>
            <a:chOff x="230909" y="2898192"/>
            <a:chExt cx="5461440" cy="2537409"/>
          </a:xfrm>
        </p:grpSpPr>
        <p:pic>
          <p:nvPicPr>
            <p:cNvPr id="9" name="Picture 8" descr="A screen shot of a graph&#10;&#10;Description automatically generated">
              <a:extLst>
                <a:ext uri="{FF2B5EF4-FFF2-40B4-BE49-F238E27FC236}">
                  <a16:creationId xmlns:a16="http://schemas.microsoft.com/office/drawing/2014/main" id="{1BCECB08-D4EC-D527-BB7F-E8C08F939745}"/>
                </a:ext>
              </a:extLst>
            </p:cNvPr>
            <p:cNvPicPr>
              <a:picLocks noChangeAspect="1"/>
            </p:cNvPicPr>
            <p:nvPr/>
          </p:nvPicPr>
          <p:blipFill>
            <a:blip r:embed="rId4">
              <a:extLst>
                <a:ext uri="{28A0092B-C50C-407E-A947-70E740481C1C}">
                  <a14:useLocalDpi xmlns:a14="http://schemas.microsoft.com/office/drawing/2010/main" val="0"/>
                </a:ext>
              </a:extLst>
            </a:blip>
            <a:srcRect l="14498" t="522"/>
            <a:stretch/>
          </p:blipFill>
          <p:spPr>
            <a:xfrm>
              <a:off x="230909" y="2898192"/>
              <a:ext cx="5461440" cy="2537409"/>
            </a:xfrm>
            <a:prstGeom prst="rect">
              <a:avLst/>
            </a:prstGeom>
          </p:spPr>
        </p:pic>
        <p:sp>
          <p:nvSpPr>
            <p:cNvPr id="11" name="TextBox 10">
              <a:extLst>
                <a:ext uri="{FF2B5EF4-FFF2-40B4-BE49-F238E27FC236}">
                  <a16:creationId xmlns:a16="http://schemas.microsoft.com/office/drawing/2014/main" id="{691CB2CB-3BA1-2137-7B9C-647F52A0BCFA}"/>
                </a:ext>
              </a:extLst>
            </p:cNvPr>
            <p:cNvSpPr txBox="1"/>
            <p:nvPr/>
          </p:nvSpPr>
          <p:spPr>
            <a:xfrm rot="5400000">
              <a:off x="2543356" y="4540885"/>
              <a:ext cx="704042" cy="215444"/>
            </a:xfrm>
            <a:prstGeom prst="rect">
              <a:avLst/>
            </a:prstGeom>
            <a:solidFill>
              <a:srgbClr val="FFFF00"/>
            </a:solidFill>
          </p:spPr>
          <p:txBody>
            <a:bodyPr wrap="square" rtlCol="0">
              <a:spAutoFit/>
            </a:bodyPr>
            <a:lstStyle/>
            <a:p>
              <a:r>
                <a:rPr lang="en-IN" sz="800" dirty="0">
                  <a:solidFill>
                    <a:srgbClr val="FF0000"/>
                  </a:solidFill>
                </a:rPr>
                <a:t>Forecasting</a:t>
              </a:r>
            </a:p>
          </p:txBody>
        </p:sp>
      </p:grpSp>
    </p:spTree>
    <p:extLst>
      <p:ext uri="{BB962C8B-B14F-4D97-AF65-F5344CB8AC3E}">
        <p14:creationId xmlns:p14="http://schemas.microsoft.com/office/powerpoint/2010/main" val="265797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2300" kern="1200" dirty="0">
                <a:solidFill>
                  <a:srgbClr val="FFFFFF"/>
                </a:solidFill>
                <a:latin typeface="+mj-lt"/>
                <a:ea typeface="+mj-ea"/>
                <a:cs typeface="+mj-cs"/>
              </a:rPr>
              <a:t>Conclusion</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r>
              <a:rPr lang="en-US" sz="2300" kern="1200" dirty="0">
                <a:solidFill>
                  <a:srgbClr val="FFFFFF"/>
                </a:solidFill>
                <a:latin typeface="+mj-lt"/>
                <a:ea typeface="+mj-ea"/>
                <a:cs typeface="+mj-cs"/>
              </a:rPr>
              <a:t>Stock Price in isolation can contributing substantially to the prediction and forecasting of price trend, in short period </a:t>
            </a:r>
            <a:r>
              <a:rPr lang="en-US" sz="2300" dirty="0">
                <a:solidFill>
                  <a:srgbClr val="FFFFFF"/>
                </a:solidFill>
              </a:rPr>
              <a:t>of</a:t>
            </a:r>
            <a:r>
              <a:rPr lang="en-US" sz="2300" kern="1200" dirty="0">
                <a:solidFill>
                  <a:srgbClr val="FFFFFF"/>
                </a:solidFill>
                <a:latin typeface="+mj-lt"/>
                <a:ea typeface="+mj-ea"/>
                <a:cs typeface="+mj-cs"/>
              </a:rPr>
              <a:t> 2 weeks.</a:t>
            </a: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endParaRPr lang="en-US" sz="2300" kern="1200" dirty="0">
              <a:solidFill>
                <a:srgbClr val="FFFFFF"/>
              </a:solidFill>
              <a:latin typeface="+mj-lt"/>
              <a:ea typeface="+mj-ea"/>
              <a:cs typeface="+mj-cs"/>
            </a:endParaRPr>
          </a:p>
        </p:txBody>
      </p:sp>
      <p:sp>
        <p:nvSpPr>
          <p:cNvPr id="63" name="Rectangle 6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Graph on document with pen">
            <a:extLst>
              <a:ext uri="{FF2B5EF4-FFF2-40B4-BE49-F238E27FC236}">
                <a16:creationId xmlns:a16="http://schemas.microsoft.com/office/drawing/2014/main" id="{C57967E4-E462-A1E2-47CD-416066F453B4}"/>
              </a:ext>
            </a:extLst>
          </p:cNvPr>
          <p:cNvPicPr>
            <a:picLocks noChangeAspect="1"/>
          </p:cNvPicPr>
          <p:nvPr/>
        </p:nvPicPr>
        <p:blipFill>
          <a:blip r:embed="rId3"/>
          <a:srcRect l="17530" r="3807" b="-1"/>
          <a:stretch/>
        </p:blipFill>
        <p:spPr>
          <a:xfrm>
            <a:off x="7225010" y="2108877"/>
            <a:ext cx="3128261" cy="2654533"/>
          </a:xfrm>
          <a:prstGeom prst="rect">
            <a:avLst/>
          </a:prstGeom>
        </p:spPr>
      </p:pic>
    </p:spTree>
    <p:extLst>
      <p:ext uri="{BB962C8B-B14F-4D97-AF65-F5344CB8AC3E}">
        <p14:creationId xmlns:p14="http://schemas.microsoft.com/office/powerpoint/2010/main" val="410078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Goals</a:t>
            </a:r>
          </a:p>
        </p:txBody>
      </p:sp>
      <p:sp>
        <p:nvSpPr>
          <p:cNvPr id="3" name="TextBox 2">
            <a:extLst>
              <a:ext uri="{FF2B5EF4-FFF2-40B4-BE49-F238E27FC236}">
                <a16:creationId xmlns:a16="http://schemas.microsoft.com/office/drawing/2014/main" id="{8F724551-9562-19AF-8F40-77D9FC3884CA}"/>
              </a:ext>
            </a:extLst>
          </p:cNvPr>
          <p:cNvSpPr txBox="1"/>
          <p:nvPr/>
        </p:nvSpPr>
        <p:spPr>
          <a:xfrm>
            <a:off x="3860359" y="1679846"/>
            <a:ext cx="8037443" cy="2862322"/>
          </a:xfrm>
          <a:prstGeom prst="rect">
            <a:avLst/>
          </a:prstGeom>
          <a:noFill/>
        </p:spPr>
        <p:txBody>
          <a:bodyPr wrap="square" rtlCol="0">
            <a:spAutoFit/>
          </a:bodyPr>
          <a:lstStyle/>
          <a:p>
            <a:r>
              <a:rPr lang="en-US" dirty="0">
                <a:solidFill>
                  <a:schemeClr val="tx2">
                    <a:lumMod val="75000"/>
                    <a:lumOff val="25000"/>
                  </a:schemeClr>
                </a:solidFill>
              </a:rPr>
              <a:t>Executive Summary :</a:t>
            </a:r>
          </a:p>
          <a:p>
            <a:pPr algn="just"/>
            <a:r>
              <a:rPr lang="en-US" sz="1400" dirty="0"/>
              <a:t>The Project was proposed for “Stock Price Trend Prediction” using Machine Learning and Neural Network. The recorded history of stock price was taken as the input to the Neural Network to learn the pattern of price trend. Based on it’ s learning, network Model makes prediction of trend. This prediction is used for validation when compared to actual data (ground truth). The learning is also used to make forecasting of price trend. </a:t>
            </a:r>
            <a:endParaRPr lang="en-US" dirty="0"/>
          </a:p>
          <a:p>
            <a:endParaRPr lang="en-US" dirty="0"/>
          </a:p>
          <a:p>
            <a:r>
              <a:rPr lang="en-US" dirty="0">
                <a:solidFill>
                  <a:schemeClr val="tx2">
                    <a:lumMod val="75000"/>
                    <a:lumOff val="25000"/>
                  </a:schemeClr>
                </a:solidFill>
              </a:rPr>
              <a:t>Goals :</a:t>
            </a:r>
          </a:p>
          <a:p>
            <a:pPr marL="800100" lvl="1" indent="-342900">
              <a:buAutoNum type="arabicPeriod"/>
            </a:pPr>
            <a:r>
              <a:rPr lang="en-US" sz="1400" dirty="0"/>
              <a:t>Compare the Network’s price trend prediction with actual price trend and achieve the prediction that is closest to the actual price trend of selected stock.</a:t>
            </a:r>
          </a:p>
          <a:p>
            <a:pPr marL="800100" lvl="1" indent="-342900">
              <a:buAutoNum type="arabicPeriod"/>
            </a:pPr>
            <a:endParaRPr lang="en-US" sz="1400" dirty="0"/>
          </a:p>
          <a:p>
            <a:pPr marL="800100" lvl="1" indent="-342900">
              <a:buAutoNum type="arabicPeriod"/>
            </a:pPr>
            <a:r>
              <a:rPr lang="en-US" sz="1400" dirty="0"/>
              <a:t>Can Stock Price by itself contribute to best </a:t>
            </a:r>
            <a:r>
              <a:rPr lang="en-US" sz="1400"/>
              <a:t>possible prediction.</a:t>
            </a:r>
            <a:endParaRPr lang="en-US" sz="1400" dirty="0"/>
          </a:p>
        </p:txBody>
      </p:sp>
    </p:spTree>
    <p:extLst>
      <p:ext uri="{BB962C8B-B14F-4D97-AF65-F5344CB8AC3E}">
        <p14:creationId xmlns:p14="http://schemas.microsoft.com/office/powerpoint/2010/main" val="107540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61803" y="350196"/>
            <a:ext cx="4646904" cy="1624520"/>
          </a:xfrm>
          <a:prstGeom prst="ellipse">
            <a:avLst/>
          </a:prstGeom>
        </p:spPr>
        <p:txBody>
          <a:bodyPr vert="horz" lIns="91440" tIns="45720" rIns="91440" bIns="45720" rtlCol="0" anchor="ctr">
            <a:normAutofit/>
          </a:bodyPr>
          <a:lstStyle/>
          <a:p>
            <a:r>
              <a:rPr lang="en-US" sz="4000"/>
              <a:t>Method</a:t>
            </a:r>
          </a:p>
        </p:txBody>
      </p:sp>
      <p:sp>
        <p:nvSpPr>
          <p:cNvPr id="3" name="TextBox 2">
            <a:extLst>
              <a:ext uri="{FF2B5EF4-FFF2-40B4-BE49-F238E27FC236}">
                <a16:creationId xmlns:a16="http://schemas.microsoft.com/office/drawing/2014/main" id="{8F724551-9562-19AF-8F40-77D9FC3884CA}"/>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a:t>Use Long Short-Term Memory (LSTM ) for this project to learn, process and classify sequential data because it can learn Long –term dependencies between time steps of the data.</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LSTM are specialized form of RNN ( Recurrent Neural Network ) that uses past information to improve the performance of a Neural Network on current and future inputs.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RNN contain hidden state and loops , which allow the network to store past information in hidden state and operate on sequences.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During the training, the network learns weight on both inputs and hidden state. </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When implemented , the output is based on the current input, as well as the hidden state, that is based on the previous inputs.</a:t>
            </a:r>
          </a:p>
        </p:txBody>
      </p:sp>
      <p:pic>
        <p:nvPicPr>
          <p:cNvPr id="16" name="Picture 15" descr="Top view of cubes connected with black lines">
            <a:extLst>
              <a:ext uri="{FF2B5EF4-FFF2-40B4-BE49-F238E27FC236}">
                <a16:creationId xmlns:a16="http://schemas.microsoft.com/office/drawing/2014/main" id="{B44D1027-3B22-072E-93F4-44AC904097E8}"/>
              </a:ext>
            </a:extLst>
          </p:cNvPr>
          <p:cNvPicPr>
            <a:picLocks noChangeAspect="1"/>
          </p:cNvPicPr>
          <p:nvPr/>
        </p:nvPicPr>
        <p:blipFill>
          <a:blip r:embed="rId2"/>
          <a:srcRect l="21590" r="11668"/>
          <a:stretch/>
        </p:blipFill>
        <p:spPr>
          <a:xfrm>
            <a:off x="6096000" y="1"/>
            <a:ext cx="6102825" cy="6858000"/>
          </a:xfrm>
          <a:prstGeom prst="rect">
            <a:avLst/>
          </a:prstGeom>
        </p:spPr>
      </p:pic>
    </p:spTree>
    <p:extLst>
      <p:ext uri="{BB962C8B-B14F-4D97-AF65-F5344CB8AC3E}">
        <p14:creationId xmlns:p14="http://schemas.microsoft.com/office/powerpoint/2010/main" val="130250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RNN</a:t>
            </a:r>
            <a:br>
              <a:rPr lang="en-US" sz="4800" dirty="0">
                <a:solidFill>
                  <a:schemeClr val="bg1"/>
                </a:solidFill>
              </a:rPr>
            </a:br>
            <a:r>
              <a:rPr lang="en-US" sz="4800" dirty="0">
                <a:solidFill>
                  <a:schemeClr val="bg1"/>
                </a:solidFill>
              </a:rPr>
              <a:t>Data flow</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445452107"/>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74F5B74-CFC8-A678-7B39-DBE983329A01}"/>
              </a:ext>
            </a:extLst>
          </p:cNvPr>
          <p:cNvPicPr>
            <a:picLocks noChangeAspect="1"/>
          </p:cNvPicPr>
          <p:nvPr/>
        </p:nvPicPr>
        <p:blipFill>
          <a:blip r:embed="rId7"/>
          <a:stretch>
            <a:fillRect/>
          </a:stretch>
        </p:blipFill>
        <p:spPr>
          <a:xfrm>
            <a:off x="7264197" y="2383994"/>
            <a:ext cx="4733256" cy="2026353"/>
          </a:xfrm>
          <a:prstGeom prst="rect">
            <a:avLst/>
          </a:prstGeom>
        </p:spPr>
      </p:pic>
    </p:spTree>
    <p:extLst>
      <p:ext uri="{BB962C8B-B14F-4D97-AF65-F5344CB8AC3E}">
        <p14:creationId xmlns:p14="http://schemas.microsoft.com/office/powerpoint/2010/main" val="291104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61802" y="350196"/>
            <a:ext cx="4949785" cy="1624520"/>
          </a:xfrm>
          <a:prstGeom prst="ellipse">
            <a:avLst/>
          </a:prstGeom>
        </p:spPr>
        <p:txBody>
          <a:bodyPr vert="horz" lIns="91440" tIns="45720" rIns="91440" bIns="45720" rtlCol="0" anchor="ctr">
            <a:normAutofit fontScale="90000"/>
          </a:bodyPr>
          <a:lstStyle/>
          <a:p>
            <a:r>
              <a:rPr lang="en-US" sz="4000" dirty="0"/>
              <a:t>Structure of LSTM</a:t>
            </a:r>
          </a:p>
        </p:txBody>
      </p:sp>
      <p:pic>
        <p:nvPicPr>
          <p:cNvPr id="5" name="Picture 4">
            <a:extLst>
              <a:ext uri="{FF2B5EF4-FFF2-40B4-BE49-F238E27FC236}">
                <a16:creationId xmlns:a16="http://schemas.microsoft.com/office/drawing/2014/main" id="{72F60729-2165-A011-0981-DB003AFEB678}"/>
              </a:ext>
            </a:extLst>
          </p:cNvPr>
          <p:cNvPicPr>
            <a:picLocks noChangeAspect="1"/>
          </p:cNvPicPr>
          <p:nvPr/>
        </p:nvPicPr>
        <p:blipFill>
          <a:blip r:embed="rId2"/>
          <a:stretch>
            <a:fillRect/>
          </a:stretch>
        </p:blipFill>
        <p:spPr>
          <a:xfrm>
            <a:off x="6011839" y="1361986"/>
            <a:ext cx="6027505" cy="3315163"/>
          </a:xfrm>
          <a:prstGeom prst="rect">
            <a:avLst/>
          </a:prstGeom>
          <a:ln>
            <a:noFill/>
          </a:ln>
        </p:spPr>
      </p:pic>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2426194287"/>
              </p:ext>
            </p:extLst>
          </p:nvPr>
        </p:nvGraphicFramePr>
        <p:xfrm>
          <a:off x="761802" y="2743200"/>
          <a:ext cx="5250037" cy="3613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337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Cell States</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94141584"/>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71C18A2-E2D4-7349-9743-B17B760AF7C1}"/>
              </a:ext>
            </a:extLst>
          </p:cNvPr>
          <p:cNvPicPr>
            <a:picLocks noChangeAspect="1"/>
          </p:cNvPicPr>
          <p:nvPr/>
        </p:nvPicPr>
        <p:blipFill>
          <a:blip r:embed="rId7"/>
          <a:stretch>
            <a:fillRect/>
          </a:stretch>
        </p:blipFill>
        <p:spPr>
          <a:xfrm>
            <a:off x="7388352" y="2303802"/>
            <a:ext cx="4639674" cy="2683027"/>
          </a:xfrm>
          <a:prstGeom prst="rect">
            <a:avLst/>
          </a:prstGeom>
        </p:spPr>
      </p:pic>
    </p:spTree>
    <p:extLst>
      <p:ext uri="{BB962C8B-B14F-4D97-AF65-F5344CB8AC3E}">
        <p14:creationId xmlns:p14="http://schemas.microsoft.com/office/powerpoint/2010/main" val="198454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2F60729-2165-A011-0981-DB003AFEB678}"/>
              </a:ext>
            </a:extLst>
          </p:cNvPr>
          <p:cNvPicPr>
            <a:picLocks noChangeAspect="1"/>
          </p:cNvPicPr>
          <p:nvPr/>
        </p:nvPicPr>
        <p:blipFill>
          <a:blip r:embed="rId2"/>
          <a:stretch>
            <a:fillRect/>
          </a:stretch>
        </p:blipFill>
        <p:spPr>
          <a:xfrm>
            <a:off x="7281019" y="2187319"/>
            <a:ext cx="4730214" cy="2483361"/>
          </a:xfrm>
          <a:prstGeom prst="rect">
            <a:avLst/>
          </a:prstGeom>
        </p:spPr>
      </p:pic>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Use of Gates </a:t>
            </a:r>
          </a:p>
        </p:txBody>
      </p:sp>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31268290"/>
              </p:ext>
            </p:extLst>
          </p:nvPr>
        </p:nvGraphicFramePr>
        <p:xfrm>
          <a:off x="356078" y="3566810"/>
          <a:ext cx="6589328" cy="2483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464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C8B2C58-3DFA-49F7-72F2-6E0A206E03B1}"/>
              </a:ext>
            </a:extLst>
          </p:cNvPr>
          <p:cNvSpPr>
            <a:spLocks noGrp="1"/>
          </p:cNvSpPr>
          <p:nvPr>
            <p:ph type="title"/>
          </p:nvPr>
        </p:nvSpPr>
        <p:spPr>
          <a:xfrm>
            <a:off x="786384" y="841249"/>
            <a:ext cx="5692953" cy="2587131"/>
          </a:xfrm>
          <a:prstGeom prst="ellipse">
            <a:avLst/>
          </a:prstGeom>
        </p:spPr>
        <p:txBody>
          <a:bodyPr vert="horz" lIns="91440" tIns="45720" rIns="91440" bIns="45720" rtlCol="0" anchor="b">
            <a:normAutofit/>
          </a:bodyPr>
          <a:lstStyle/>
          <a:p>
            <a:r>
              <a:rPr lang="en-US" sz="4800" dirty="0">
                <a:solidFill>
                  <a:schemeClr val="bg1"/>
                </a:solidFill>
              </a:rPr>
              <a:t>Formulation of Gate</a:t>
            </a:r>
          </a:p>
        </p:txBody>
      </p:sp>
      <p:pic>
        <p:nvPicPr>
          <p:cNvPr id="4" name="Picture 3">
            <a:extLst>
              <a:ext uri="{FF2B5EF4-FFF2-40B4-BE49-F238E27FC236}">
                <a16:creationId xmlns:a16="http://schemas.microsoft.com/office/drawing/2014/main" id="{371C18A2-E2D4-7349-9743-B17B760AF7C1}"/>
              </a:ext>
            </a:extLst>
          </p:cNvPr>
          <p:cNvPicPr>
            <a:picLocks noChangeAspect="1"/>
          </p:cNvPicPr>
          <p:nvPr/>
        </p:nvPicPr>
        <p:blipFill>
          <a:blip r:embed="rId2"/>
          <a:stretch>
            <a:fillRect/>
          </a:stretch>
        </p:blipFill>
        <p:spPr>
          <a:xfrm>
            <a:off x="7274010" y="2056414"/>
            <a:ext cx="4639674" cy="2683027"/>
          </a:xfrm>
          <a:prstGeom prst="rect">
            <a:avLst/>
          </a:prstGeom>
        </p:spPr>
      </p:pic>
      <p:grpSp>
        <p:nvGrpSpPr>
          <p:cNvPr id="10" name="Group 9">
            <a:extLst>
              <a:ext uri="{FF2B5EF4-FFF2-40B4-BE49-F238E27FC236}">
                <a16:creationId xmlns:a16="http://schemas.microsoft.com/office/drawing/2014/main" id="{94F46424-4AB0-C223-A1DD-6744978FA344}"/>
              </a:ext>
            </a:extLst>
          </p:cNvPr>
          <p:cNvGrpSpPr/>
          <p:nvPr/>
        </p:nvGrpSpPr>
        <p:grpSpPr>
          <a:xfrm>
            <a:off x="409417" y="3600960"/>
            <a:ext cx="6589328" cy="2539311"/>
            <a:chOff x="356078" y="3566810"/>
            <a:chExt cx="6589328" cy="2539311"/>
          </a:xfrm>
        </p:grpSpPr>
        <p:graphicFrame>
          <p:nvGraphicFramePr>
            <p:cNvPr id="26" name="TextBox 2">
              <a:extLst>
                <a:ext uri="{FF2B5EF4-FFF2-40B4-BE49-F238E27FC236}">
                  <a16:creationId xmlns:a16="http://schemas.microsoft.com/office/drawing/2014/main" id="{2BCA63F1-C6E6-BF5B-53AE-46A2E5B71351}"/>
                </a:ext>
              </a:extLst>
            </p:cNvPr>
            <p:cNvGraphicFramePr/>
            <p:nvPr>
              <p:extLst>
                <p:ext uri="{D42A27DB-BD31-4B8C-83A1-F6EECF244321}">
                  <p14:modId xmlns:p14="http://schemas.microsoft.com/office/powerpoint/2010/main" val="1523960581"/>
                </p:ext>
              </p:extLst>
            </p:nvPr>
          </p:nvGraphicFramePr>
          <p:xfrm>
            <a:off x="356078" y="3566810"/>
            <a:ext cx="6589328" cy="2539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23791B3-6205-2D68-C8D2-57016BD93CA1}"/>
                </a:ext>
              </a:extLst>
            </p:cNvPr>
            <p:cNvPicPr>
              <a:picLocks noChangeAspect="1"/>
            </p:cNvPicPr>
            <p:nvPr/>
          </p:nvPicPr>
          <p:blipFill>
            <a:blip r:embed="rId8"/>
            <a:stretch>
              <a:fillRect/>
            </a:stretch>
          </p:blipFill>
          <p:spPr>
            <a:xfrm>
              <a:off x="3579520" y="4360128"/>
              <a:ext cx="3191320" cy="743220"/>
            </a:xfrm>
            <a:prstGeom prst="rect">
              <a:avLst/>
            </a:prstGeom>
          </p:spPr>
        </p:pic>
        <p:pic>
          <p:nvPicPr>
            <p:cNvPr id="7" name="Picture 6">
              <a:extLst>
                <a:ext uri="{FF2B5EF4-FFF2-40B4-BE49-F238E27FC236}">
                  <a16:creationId xmlns:a16="http://schemas.microsoft.com/office/drawing/2014/main" id="{DB5254B4-FE78-55D0-6E60-8BB4F2B43740}"/>
                </a:ext>
              </a:extLst>
            </p:cNvPr>
            <p:cNvPicPr>
              <a:picLocks noChangeAspect="1"/>
            </p:cNvPicPr>
            <p:nvPr/>
          </p:nvPicPr>
          <p:blipFill>
            <a:blip r:embed="rId9"/>
            <a:stretch>
              <a:fillRect/>
            </a:stretch>
          </p:blipFill>
          <p:spPr>
            <a:xfrm>
              <a:off x="3579520" y="3621749"/>
              <a:ext cx="3191320" cy="562053"/>
            </a:xfrm>
            <a:prstGeom prst="rect">
              <a:avLst/>
            </a:prstGeom>
          </p:spPr>
        </p:pic>
        <p:pic>
          <p:nvPicPr>
            <p:cNvPr id="9" name="Picture 8">
              <a:extLst>
                <a:ext uri="{FF2B5EF4-FFF2-40B4-BE49-F238E27FC236}">
                  <a16:creationId xmlns:a16="http://schemas.microsoft.com/office/drawing/2014/main" id="{8EA0512B-6C9E-2AC7-EB92-4E3D111E75D7}"/>
                </a:ext>
              </a:extLst>
            </p:cNvPr>
            <p:cNvPicPr>
              <a:picLocks noChangeAspect="1"/>
            </p:cNvPicPr>
            <p:nvPr/>
          </p:nvPicPr>
          <p:blipFill>
            <a:blip r:embed="rId10"/>
            <a:stretch>
              <a:fillRect/>
            </a:stretch>
          </p:blipFill>
          <p:spPr>
            <a:xfrm>
              <a:off x="3603142" y="5295129"/>
              <a:ext cx="3191320" cy="619211"/>
            </a:xfrm>
            <a:prstGeom prst="rect">
              <a:avLst/>
            </a:prstGeom>
          </p:spPr>
        </p:pic>
      </p:grpSp>
      <p:pic>
        <p:nvPicPr>
          <p:cNvPr id="6" name="Picture 5">
            <a:extLst>
              <a:ext uri="{FF2B5EF4-FFF2-40B4-BE49-F238E27FC236}">
                <a16:creationId xmlns:a16="http://schemas.microsoft.com/office/drawing/2014/main" id="{FDDD0D5E-B697-FF36-DDB4-771860D789B5}"/>
              </a:ext>
            </a:extLst>
          </p:cNvPr>
          <p:cNvPicPr>
            <a:picLocks noChangeAspect="1"/>
          </p:cNvPicPr>
          <p:nvPr/>
        </p:nvPicPr>
        <p:blipFill>
          <a:blip r:embed="rId11"/>
          <a:stretch>
            <a:fillRect/>
          </a:stretch>
        </p:blipFill>
        <p:spPr>
          <a:xfrm>
            <a:off x="4391094" y="4906336"/>
            <a:ext cx="1505112" cy="183071"/>
          </a:xfrm>
          <a:prstGeom prst="rect">
            <a:avLst/>
          </a:prstGeom>
        </p:spPr>
      </p:pic>
      <p:grpSp>
        <p:nvGrpSpPr>
          <p:cNvPr id="16" name="Group 15">
            <a:extLst>
              <a:ext uri="{FF2B5EF4-FFF2-40B4-BE49-F238E27FC236}">
                <a16:creationId xmlns:a16="http://schemas.microsoft.com/office/drawing/2014/main" id="{B22FE607-A431-9FB0-4871-C9948234B4F5}"/>
              </a:ext>
            </a:extLst>
          </p:cNvPr>
          <p:cNvGrpSpPr/>
          <p:nvPr/>
        </p:nvGrpSpPr>
        <p:grpSpPr>
          <a:xfrm>
            <a:off x="403067" y="3594947"/>
            <a:ext cx="6589328" cy="2539311"/>
            <a:chOff x="409417" y="3594947"/>
            <a:chExt cx="6589328" cy="2539311"/>
          </a:xfrm>
        </p:grpSpPr>
        <p:grpSp>
          <p:nvGrpSpPr>
            <p:cNvPr id="8" name="Group 7">
              <a:extLst>
                <a:ext uri="{FF2B5EF4-FFF2-40B4-BE49-F238E27FC236}">
                  <a16:creationId xmlns:a16="http://schemas.microsoft.com/office/drawing/2014/main" id="{17E35C85-6301-8251-7992-6AB389EACB96}"/>
                </a:ext>
              </a:extLst>
            </p:cNvPr>
            <p:cNvGrpSpPr/>
            <p:nvPr/>
          </p:nvGrpSpPr>
          <p:grpSpPr>
            <a:xfrm>
              <a:off x="409417" y="3594947"/>
              <a:ext cx="6589328" cy="2539311"/>
              <a:chOff x="356078" y="3566810"/>
              <a:chExt cx="6589328" cy="2539311"/>
            </a:xfrm>
          </p:grpSpPr>
          <p:graphicFrame>
            <p:nvGraphicFramePr>
              <p:cNvPr id="11" name="TextBox 2">
                <a:extLst>
                  <a:ext uri="{FF2B5EF4-FFF2-40B4-BE49-F238E27FC236}">
                    <a16:creationId xmlns:a16="http://schemas.microsoft.com/office/drawing/2014/main" id="{DC5762F0-4E8A-4BDC-37A8-EE589A68D289}"/>
                  </a:ext>
                </a:extLst>
              </p:cNvPr>
              <p:cNvGraphicFramePr/>
              <p:nvPr>
                <p:extLst>
                  <p:ext uri="{D42A27DB-BD31-4B8C-83A1-F6EECF244321}">
                    <p14:modId xmlns:p14="http://schemas.microsoft.com/office/powerpoint/2010/main" val="1523960581"/>
                  </p:ext>
                </p:extLst>
              </p:nvPr>
            </p:nvGraphicFramePr>
            <p:xfrm>
              <a:off x="356078" y="3566810"/>
              <a:ext cx="6589328" cy="253931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Picture 11">
                <a:extLst>
                  <a:ext uri="{FF2B5EF4-FFF2-40B4-BE49-F238E27FC236}">
                    <a16:creationId xmlns:a16="http://schemas.microsoft.com/office/drawing/2014/main" id="{ED48676A-8159-BC6A-41B0-4AD2B9D390B0}"/>
                  </a:ext>
                </a:extLst>
              </p:cNvPr>
              <p:cNvPicPr>
                <a:picLocks noChangeAspect="1"/>
              </p:cNvPicPr>
              <p:nvPr/>
            </p:nvPicPr>
            <p:blipFill>
              <a:blip r:embed="rId8"/>
              <a:stretch>
                <a:fillRect/>
              </a:stretch>
            </p:blipFill>
            <p:spPr>
              <a:xfrm>
                <a:off x="3579520" y="4360128"/>
                <a:ext cx="3191320" cy="749233"/>
              </a:xfrm>
              <a:prstGeom prst="rect">
                <a:avLst/>
              </a:prstGeom>
            </p:spPr>
          </p:pic>
          <p:pic>
            <p:nvPicPr>
              <p:cNvPr id="13" name="Picture 12">
                <a:extLst>
                  <a:ext uri="{FF2B5EF4-FFF2-40B4-BE49-F238E27FC236}">
                    <a16:creationId xmlns:a16="http://schemas.microsoft.com/office/drawing/2014/main" id="{2B05F2BC-2E47-E6B8-0B95-38EACB9B2B24}"/>
                  </a:ext>
                </a:extLst>
              </p:cNvPr>
              <p:cNvPicPr>
                <a:picLocks noChangeAspect="1"/>
              </p:cNvPicPr>
              <p:nvPr/>
            </p:nvPicPr>
            <p:blipFill>
              <a:blip r:embed="rId9"/>
              <a:stretch>
                <a:fillRect/>
              </a:stretch>
            </p:blipFill>
            <p:spPr>
              <a:xfrm>
                <a:off x="3579520" y="3621749"/>
                <a:ext cx="3191320" cy="562053"/>
              </a:xfrm>
              <a:prstGeom prst="rect">
                <a:avLst/>
              </a:prstGeom>
            </p:spPr>
          </p:pic>
          <p:pic>
            <p:nvPicPr>
              <p:cNvPr id="14" name="Picture 13">
                <a:extLst>
                  <a:ext uri="{FF2B5EF4-FFF2-40B4-BE49-F238E27FC236}">
                    <a16:creationId xmlns:a16="http://schemas.microsoft.com/office/drawing/2014/main" id="{F94F5629-D888-D38C-D33A-84BB7380FE52}"/>
                  </a:ext>
                </a:extLst>
              </p:cNvPr>
              <p:cNvPicPr>
                <a:picLocks noChangeAspect="1"/>
              </p:cNvPicPr>
              <p:nvPr/>
            </p:nvPicPr>
            <p:blipFill>
              <a:blip r:embed="rId10"/>
              <a:stretch>
                <a:fillRect/>
              </a:stretch>
            </p:blipFill>
            <p:spPr>
              <a:xfrm>
                <a:off x="3603142" y="5295129"/>
                <a:ext cx="3191320" cy="619211"/>
              </a:xfrm>
              <a:prstGeom prst="rect">
                <a:avLst/>
              </a:prstGeom>
            </p:spPr>
          </p:pic>
        </p:grpSp>
        <p:pic>
          <p:nvPicPr>
            <p:cNvPr id="15" name="Picture 14">
              <a:extLst>
                <a:ext uri="{FF2B5EF4-FFF2-40B4-BE49-F238E27FC236}">
                  <a16:creationId xmlns:a16="http://schemas.microsoft.com/office/drawing/2014/main" id="{5C1AE0BB-FD3F-902E-05B8-617689E483AD}"/>
                </a:ext>
              </a:extLst>
            </p:cNvPr>
            <p:cNvPicPr>
              <a:picLocks noChangeAspect="1"/>
            </p:cNvPicPr>
            <p:nvPr/>
          </p:nvPicPr>
          <p:blipFill>
            <a:blip r:embed="rId11"/>
            <a:stretch>
              <a:fillRect/>
            </a:stretch>
          </p:blipFill>
          <p:spPr>
            <a:xfrm>
              <a:off x="4391094" y="4930381"/>
              <a:ext cx="1505112" cy="183071"/>
            </a:xfrm>
            <a:prstGeom prst="rect">
              <a:avLst/>
            </a:prstGeom>
          </p:spPr>
        </p:pic>
      </p:grpSp>
    </p:spTree>
    <p:extLst>
      <p:ext uri="{BB962C8B-B14F-4D97-AF65-F5344CB8AC3E}">
        <p14:creationId xmlns:p14="http://schemas.microsoft.com/office/powerpoint/2010/main" val="15979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2C22F-A9E8-0F0D-3D72-365C35D88167}"/>
              </a:ext>
            </a:extLst>
          </p:cNvPr>
          <p:cNvSpPr>
            <a:spLocks noGrp="1"/>
          </p:cNvSpPr>
          <p:nvPr>
            <p:ph type="title"/>
          </p:nvPr>
        </p:nvSpPr>
        <p:spPr>
          <a:xfrm>
            <a:off x="836679" y="723898"/>
            <a:ext cx="6002110" cy="1495425"/>
          </a:xfrm>
        </p:spPr>
        <p:txBody>
          <a:bodyPr>
            <a:normAutofit/>
          </a:bodyPr>
          <a:lstStyle/>
          <a:p>
            <a:r>
              <a:rPr lang="en-IN" sz="4000" dirty="0"/>
              <a:t>Process</a:t>
            </a:r>
          </a:p>
        </p:txBody>
      </p:sp>
      <p:pic>
        <p:nvPicPr>
          <p:cNvPr id="6" name="Picture 5">
            <a:extLst>
              <a:ext uri="{FF2B5EF4-FFF2-40B4-BE49-F238E27FC236}">
                <a16:creationId xmlns:a16="http://schemas.microsoft.com/office/drawing/2014/main" id="{08BB2961-27FC-4AF9-2054-6226E524C775}"/>
              </a:ext>
            </a:extLst>
          </p:cNvPr>
          <p:cNvPicPr>
            <a:picLocks noChangeAspect="1"/>
          </p:cNvPicPr>
          <p:nvPr/>
        </p:nvPicPr>
        <p:blipFill>
          <a:blip r:embed="rId2"/>
          <a:srcRect l="16206" r="10995"/>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68DB0E9C-16D1-E6D9-01B4-FAFB8EBDB2A9}"/>
              </a:ext>
            </a:extLst>
          </p:cNvPr>
          <p:cNvGraphicFramePr>
            <a:graphicFrameLocks noGrp="1"/>
          </p:cNvGraphicFramePr>
          <p:nvPr>
            <p:ph idx="1"/>
            <p:extLst>
              <p:ext uri="{D42A27DB-BD31-4B8C-83A1-F6EECF244321}">
                <p14:modId xmlns:p14="http://schemas.microsoft.com/office/powerpoint/2010/main" val="381789623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462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6553</TotalTime>
  <Words>743</Words>
  <Application>Microsoft Office PowerPoint</Application>
  <PresentationFormat>Widescreen</PresentationFormat>
  <Paragraphs>85</Paragraphs>
  <Slides>18</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Avenir Next LT Pro</vt:lpstr>
      <vt:lpstr>Calibri</vt:lpstr>
      <vt:lpstr>Office Theme</vt:lpstr>
      <vt:lpstr>Project Presentation</vt:lpstr>
      <vt:lpstr>Goals</vt:lpstr>
      <vt:lpstr>Method</vt:lpstr>
      <vt:lpstr>RNN Data flow</vt:lpstr>
      <vt:lpstr>Structure of LSTM</vt:lpstr>
      <vt:lpstr>Cell States</vt:lpstr>
      <vt:lpstr>Use of Gates </vt:lpstr>
      <vt:lpstr>Formulation of Gate</vt:lpstr>
      <vt:lpstr>Process</vt:lpstr>
      <vt:lpstr>Initialize Parameters for the Project </vt:lpstr>
      <vt:lpstr>Perform EDA</vt:lpstr>
      <vt:lpstr>Prediction - Visualization   D. Plot Test and Predicted Data </vt:lpstr>
      <vt:lpstr>Forecasting - Visualization  A. Plot Historical and Forecasting price </vt:lpstr>
      <vt:lpstr>Forecasting - Visualization   B. Plot Historical Price with Forecasting Price as a single line </vt:lpstr>
      <vt:lpstr>Forecasting - Visualization   C. Plot Prediction Price and Forecasting Price as a single line </vt:lpstr>
      <vt:lpstr>Forecasting - Visualization   C. Plot Prediction Price and Forecasting Price as a single line </vt:lpstr>
      <vt:lpstr>Forecasting - Visualization   C. Plot Prediction Price and Forecasting Price as a single line </vt:lpstr>
      <vt:lpstr>Conclusion  Stock Price in isolation can contributing substantially to the prediction and forecasting of price trend, in short period of 2 weeks.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Miki Katyal</dc:creator>
  <cp:lastModifiedBy>Miki Katyal</cp:lastModifiedBy>
  <cp:revision>70</cp:revision>
  <dcterms:created xsi:type="dcterms:W3CDTF">2024-11-14T06:34:33Z</dcterms:created>
  <dcterms:modified xsi:type="dcterms:W3CDTF">2024-12-09T19:25:36Z</dcterms:modified>
</cp:coreProperties>
</file>